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8"/>
  </p:notesMasterIdLst>
  <p:sldIdLst>
    <p:sldId id="256" r:id="rId2"/>
    <p:sldId id="257" r:id="rId3"/>
    <p:sldId id="259" r:id="rId4"/>
    <p:sldId id="260" r:id="rId5"/>
    <p:sldId id="432" r:id="rId6"/>
    <p:sldId id="262" r:id="rId7"/>
    <p:sldId id="265" r:id="rId8"/>
    <p:sldId id="425" r:id="rId9"/>
    <p:sldId id="426" r:id="rId10"/>
    <p:sldId id="264" r:id="rId11"/>
    <p:sldId id="267" r:id="rId12"/>
    <p:sldId id="268" r:id="rId13"/>
    <p:sldId id="269" r:id="rId14"/>
    <p:sldId id="270" r:id="rId15"/>
    <p:sldId id="271" r:id="rId16"/>
    <p:sldId id="272" r:id="rId17"/>
    <p:sldId id="273" r:id="rId18"/>
    <p:sldId id="299" r:id="rId19"/>
    <p:sldId id="275" r:id="rId20"/>
    <p:sldId id="402" r:id="rId21"/>
    <p:sldId id="394" r:id="rId22"/>
    <p:sldId id="276" r:id="rId23"/>
    <p:sldId id="277" r:id="rId24"/>
    <p:sldId id="410" r:id="rId25"/>
    <p:sldId id="409" r:id="rId26"/>
    <p:sldId id="431" r:id="rId27"/>
    <p:sldId id="428" r:id="rId28"/>
    <p:sldId id="283" r:id="rId29"/>
    <p:sldId id="433" r:id="rId30"/>
    <p:sldId id="407" r:id="rId31"/>
    <p:sldId id="281" r:id="rId32"/>
    <p:sldId id="411" r:id="rId33"/>
    <p:sldId id="286" r:id="rId34"/>
    <p:sldId id="414" r:id="rId35"/>
    <p:sldId id="288" r:id="rId36"/>
    <p:sldId id="405" r:id="rId37"/>
    <p:sldId id="287" r:id="rId38"/>
    <p:sldId id="415" r:id="rId39"/>
    <p:sldId id="416" r:id="rId40"/>
    <p:sldId id="291" r:id="rId41"/>
    <p:sldId id="292" r:id="rId42"/>
    <p:sldId id="396" r:id="rId43"/>
    <p:sldId id="417" r:id="rId44"/>
    <p:sldId id="418" r:id="rId45"/>
    <p:sldId id="419" r:id="rId46"/>
    <p:sldId id="393" r:id="rId47"/>
    <p:sldId id="421" r:id="rId48"/>
    <p:sldId id="422" r:id="rId49"/>
    <p:sldId id="397" r:id="rId50"/>
    <p:sldId id="423" r:id="rId51"/>
    <p:sldId id="429" r:id="rId52"/>
    <p:sldId id="430" r:id="rId53"/>
    <p:sldId id="300" r:id="rId54"/>
    <p:sldId id="301" r:id="rId55"/>
    <p:sldId id="302" r:id="rId56"/>
    <p:sldId id="297" r:id="rId57"/>
  </p:sldIdLst>
  <p:sldSz cx="18288000" cy="10287000"/>
  <p:notesSz cx="6858000" cy="9144000"/>
  <p:embeddedFontLst>
    <p:embeddedFont>
      <p:font typeface="Arimo" panose="020B0604020202020204" charset="0"/>
      <p:regular r:id="rId59"/>
      <p:bold r:id="rId60"/>
      <p:italic r:id="rId61"/>
      <p:boldItalic r:id="rId62"/>
    </p:embeddedFont>
    <p:embeddedFont>
      <p:font typeface="Arimo Medium" panose="020B0604020202020204" charset="0"/>
      <p:regular r:id="rId63"/>
      <p:italic r:id="rId64"/>
    </p:embeddedFont>
    <p:embeddedFont>
      <p:font typeface="Canva Sans" panose="020B0604020202020204" charset="0"/>
      <p:regular r:id="rId65"/>
    </p:embeddedFont>
    <p:embeddedFont>
      <p:font typeface="Inter" panose="020B0604020202020204" charset="0"/>
      <p:regular r:id="rId66"/>
      <p:bold r:id="rId67"/>
      <p:italic r:id="rId68"/>
    </p:embeddedFont>
    <p:embeddedFont>
      <p:font typeface="League Spartan" panose="020B0604020202020204" charset="0"/>
      <p:regular r:id="rId69"/>
    </p:embeddedFont>
    <p:embeddedFont>
      <p:font typeface="Neue Machina" panose="020B0604020202020204" charset="0"/>
      <p:regular r:id="rId70"/>
    </p:embeddedFont>
    <p:embeddedFont>
      <p:font typeface="Open Sans" panose="020B0606030504020204" pitchFamily="34" charset="0"/>
      <p:regular r:id="rId71"/>
      <p:bold r:id="rId72"/>
      <p:italic r:id="rId73"/>
      <p:boldItalic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B8"/>
    <a:srgbClr val="4572A7"/>
    <a:srgbClr val="1C2D80"/>
    <a:srgbClr val="112B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447906-E5FD-4CF6-8FCB-942E59034BE3}" v="20" dt="2026-10-14T16:42:12.3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45" autoAdjust="0"/>
    <p:restoredTop sz="77394" autoAdjust="0"/>
  </p:normalViewPr>
  <p:slideViewPr>
    <p:cSldViewPr>
      <p:cViewPr varScale="1">
        <p:scale>
          <a:sx n="49" d="100"/>
          <a:sy n="49" d="100"/>
        </p:scale>
        <p:origin x="739" y="77"/>
      </p:cViewPr>
      <p:guideLst>
        <p:guide orient="horz" pos="2160"/>
        <p:guide pos="2880"/>
      </p:guideLst>
    </p:cSldViewPr>
  </p:slideViewPr>
  <p:outlineViewPr>
    <p:cViewPr>
      <p:scale>
        <a:sx n="33" d="100"/>
        <a:sy n="33" d="100"/>
      </p:scale>
      <p:origin x="0" y="0"/>
    </p:cViewPr>
  </p:outlineViewPr>
  <p:notesTextViewPr>
    <p:cViewPr>
      <p:scale>
        <a:sx n="114" d="100"/>
        <a:sy n="114"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5.fntdata"/><Relationship Id="rId68" Type="http://schemas.openxmlformats.org/officeDocument/2006/relationships/font" Target="fonts/font10.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font" Target="fonts/font8.fntdata"/><Relationship Id="rId74" Type="http://schemas.openxmlformats.org/officeDocument/2006/relationships/font" Target="fonts/font16.fntdata"/><Relationship Id="rId79"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4.fntdata"/><Relationship Id="rId80"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font" Target="fonts/font15.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13.fntdata"/><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na Koczuk" userId="decb2ac4-e5f1-48d5-869e-fdd739937c16" providerId="ADAL" clId="{0E5596BE-D73D-4227-9680-62DC7FAFE0CF}"/>
    <pc:docChg chg="custSel modSld">
      <pc:chgData name="Joanna Koczuk" userId="decb2ac4-e5f1-48d5-869e-fdd739937c16" providerId="ADAL" clId="{0E5596BE-D73D-4227-9680-62DC7FAFE0CF}" dt="2026-10-14T16:42:17.492" v="105" actId="108"/>
      <pc:docMkLst>
        <pc:docMk/>
      </pc:docMkLst>
      <pc:sldChg chg="modSp mod">
        <pc:chgData name="Joanna Koczuk" userId="decb2ac4-e5f1-48d5-869e-fdd739937c16" providerId="ADAL" clId="{0E5596BE-D73D-4227-9680-62DC7FAFE0CF}" dt="2026-10-14T16:42:17.492" v="105" actId="108"/>
        <pc:sldMkLst>
          <pc:docMk/>
          <pc:sldMk cId="1491013635" sldId="394"/>
        </pc:sldMkLst>
        <pc:graphicFrameChg chg="mod modGraphic">
          <ac:chgData name="Joanna Koczuk" userId="decb2ac4-e5f1-48d5-869e-fdd739937c16" providerId="ADAL" clId="{0E5596BE-D73D-4227-9680-62DC7FAFE0CF}" dt="2026-10-14T16:42:17.492" v="105" actId="108"/>
          <ac:graphicFrameMkLst>
            <pc:docMk/>
            <pc:sldMk cId="1491013635" sldId="394"/>
            <ac:graphicFrameMk id="6" creationId="{BD948D4F-AB21-595C-A898-0F01C356733C}"/>
          </ac:graphicFrameMkLst>
        </pc:graphicFrameChg>
      </pc:sldChg>
      <pc:sldChg chg="modSp mod">
        <pc:chgData name="Joanna Koczuk" userId="decb2ac4-e5f1-48d5-869e-fdd739937c16" providerId="ADAL" clId="{0E5596BE-D73D-4227-9680-62DC7FAFE0CF}" dt="2026-10-14T16:40:50.898" v="55" actId="2165"/>
        <pc:sldMkLst>
          <pc:docMk/>
          <pc:sldMk cId="3497602079" sldId="402"/>
        </pc:sldMkLst>
        <pc:graphicFrameChg chg="modGraphic">
          <ac:chgData name="Joanna Koczuk" userId="decb2ac4-e5f1-48d5-869e-fdd739937c16" providerId="ADAL" clId="{0E5596BE-D73D-4227-9680-62DC7FAFE0CF}" dt="2026-10-14T16:40:50.898" v="55" actId="2165"/>
          <ac:graphicFrameMkLst>
            <pc:docMk/>
            <pc:sldMk cId="3497602079" sldId="402"/>
            <ac:graphicFrameMk id="3" creationId="{FF3CB716-77D9-344D-2C5D-6B4564E285E8}"/>
          </ac:graphicFrameMkLst>
        </pc:graphicFrameChg>
      </pc:sldChg>
      <pc:sldChg chg="addSp delSp modSp mod">
        <pc:chgData name="Joanna Koczuk" userId="decb2ac4-e5f1-48d5-869e-fdd739937c16" providerId="ADAL" clId="{0E5596BE-D73D-4227-9680-62DC7FAFE0CF}" dt="2026-10-14T11:44:37.023" v="49"/>
        <pc:sldMkLst>
          <pc:docMk/>
          <pc:sldMk cId="0" sldId="432"/>
        </pc:sldMkLst>
        <pc:spChg chg="mod">
          <ac:chgData name="Joanna Koczuk" userId="decb2ac4-e5f1-48d5-869e-fdd739937c16" providerId="ADAL" clId="{0E5596BE-D73D-4227-9680-62DC7FAFE0CF}" dt="2026-10-14T11:44:12.911" v="44"/>
          <ac:spMkLst>
            <pc:docMk/>
            <pc:sldMk cId="0" sldId="432"/>
            <ac:spMk id="7" creationId="{98A6885C-2293-6290-B074-32F2C1E8EB0D}"/>
          </ac:spMkLst>
        </pc:spChg>
        <pc:spChg chg="mod">
          <ac:chgData name="Joanna Koczuk" userId="decb2ac4-e5f1-48d5-869e-fdd739937c16" providerId="ADAL" clId="{0E5596BE-D73D-4227-9680-62DC7FAFE0CF}" dt="2026-10-14T11:41:04.471" v="42" actId="1076"/>
          <ac:spMkLst>
            <pc:docMk/>
            <pc:sldMk cId="0" sldId="432"/>
            <ac:spMk id="51" creationId="{00000000-0000-0000-0000-000000000000}"/>
          </ac:spMkLst>
        </pc:spChg>
        <pc:spChg chg="mod">
          <ac:chgData name="Joanna Koczuk" userId="decb2ac4-e5f1-48d5-869e-fdd739937c16" providerId="ADAL" clId="{0E5596BE-D73D-4227-9680-62DC7FAFE0CF}" dt="2026-10-14T11:41:04.471" v="42" actId="1076"/>
          <ac:spMkLst>
            <pc:docMk/>
            <pc:sldMk cId="0" sldId="432"/>
            <ac:spMk id="52" creationId="{00000000-0000-0000-0000-000000000000}"/>
          </ac:spMkLst>
        </pc:spChg>
        <pc:spChg chg="mod">
          <ac:chgData name="Joanna Koczuk" userId="decb2ac4-e5f1-48d5-869e-fdd739937c16" providerId="ADAL" clId="{0E5596BE-D73D-4227-9680-62DC7FAFE0CF}" dt="2026-10-14T11:41:04.471" v="42" actId="1076"/>
          <ac:spMkLst>
            <pc:docMk/>
            <pc:sldMk cId="0" sldId="432"/>
            <ac:spMk id="53" creationId="{00000000-0000-0000-0000-000000000000}"/>
          </ac:spMkLst>
        </pc:spChg>
        <pc:spChg chg="mod">
          <ac:chgData name="Joanna Koczuk" userId="decb2ac4-e5f1-48d5-869e-fdd739937c16" providerId="ADAL" clId="{0E5596BE-D73D-4227-9680-62DC7FAFE0CF}" dt="2026-10-14T11:41:04.471" v="42" actId="1076"/>
          <ac:spMkLst>
            <pc:docMk/>
            <pc:sldMk cId="0" sldId="432"/>
            <ac:spMk id="56" creationId="{00000000-0000-0000-0000-000000000000}"/>
          </ac:spMkLst>
        </pc:spChg>
        <pc:spChg chg="mod">
          <ac:chgData name="Joanna Koczuk" userId="decb2ac4-e5f1-48d5-869e-fdd739937c16" providerId="ADAL" clId="{0E5596BE-D73D-4227-9680-62DC7FAFE0CF}" dt="2026-10-14T11:41:04.471" v="42" actId="1076"/>
          <ac:spMkLst>
            <pc:docMk/>
            <pc:sldMk cId="0" sldId="432"/>
            <ac:spMk id="79" creationId="{00000000-0000-0000-0000-000000000000}"/>
          </ac:spMkLst>
        </pc:spChg>
        <pc:spChg chg="mod">
          <ac:chgData name="Joanna Koczuk" userId="decb2ac4-e5f1-48d5-869e-fdd739937c16" providerId="ADAL" clId="{0E5596BE-D73D-4227-9680-62DC7FAFE0CF}" dt="2026-10-14T11:41:04.471" v="42" actId="1076"/>
          <ac:spMkLst>
            <pc:docMk/>
            <pc:sldMk cId="0" sldId="432"/>
            <ac:spMk id="81" creationId="{00000000-0000-0000-0000-000000000000}"/>
          </ac:spMkLst>
        </pc:spChg>
        <pc:spChg chg="mod">
          <ac:chgData name="Joanna Koczuk" userId="decb2ac4-e5f1-48d5-869e-fdd739937c16" providerId="ADAL" clId="{0E5596BE-D73D-4227-9680-62DC7FAFE0CF}" dt="2026-10-14T11:41:04.471" v="42" actId="1076"/>
          <ac:spMkLst>
            <pc:docMk/>
            <pc:sldMk cId="0" sldId="432"/>
            <ac:spMk id="82" creationId="{00000000-0000-0000-0000-000000000000}"/>
          </ac:spMkLst>
        </pc:spChg>
        <pc:spChg chg="mod">
          <ac:chgData name="Joanna Koczuk" userId="decb2ac4-e5f1-48d5-869e-fdd739937c16" providerId="ADAL" clId="{0E5596BE-D73D-4227-9680-62DC7FAFE0CF}" dt="2026-10-14T11:41:04.471" v="42" actId="1076"/>
          <ac:spMkLst>
            <pc:docMk/>
            <pc:sldMk cId="0" sldId="432"/>
            <ac:spMk id="83" creationId="{00000000-0000-0000-0000-000000000000}"/>
          </ac:spMkLst>
        </pc:spChg>
        <pc:spChg chg="mod">
          <ac:chgData name="Joanna Koczuk" userId="decb2ac4-e5f1-48d5-869e-fdd739937c16" providerId="ADAL" clId="{0E5596BE-D73D-4227-9680-62DC7FAFE0CF}" dt="2026-10-14T11:41:04.471" v="42" actId="1076"/>
          <ac:spMkLst>
            <pc:docMk/>
            <pc:sldMk cId="0" sldId="432"/>
            <ac:spMk id="86" creationId="{00000000-0000-0000-0000-000000000000}"/>
          </ac:spMkLst>
        </pc:spChg>
        <pc:spChg chg="mod">
          <ac:chgData name="Joanna Koczuk" userId="decb2ac4-e5f1-48d5-869e-fdd739937c16" providerId="ADAL" clId="{0E5596BE-D73D-4227-9680-62DC7FAFE0CF}" dt="2026-10-14T11:41:04.471" v="42" actId="1076"/>
          <ac:spMkLst>
            <pc:docMk/>
            <pc:sldMk cId="0" sldId="432"/>
            <ac:spMk id="88" creationId="{00000000-0000-0000-0000-000000000000}"/>
          </ac:spMkLst>
        </pc:spChg>
        <pc:spChg chg="mod">
          <ac:chgData name="Joanna Koczuk" userId="decb2ac4-e5f1-48d5-869e-fdd739937c16" providerId="ADAL" clId="{0E5596BE-D73D-4227-9680-62DC7FAFE0CF}" dt="2026-10-14T11:44:12.911" v="44"/>
          <ac:spMkLst>
            <pc:docMk/>
            <pc:sldMk cId="0" sldId="432"/>
            <ac:spMk id="100" creationId="{DEE65D8F-5B6F-ACAD-BA9E-78B92C752C2F}"/>
          </ac:spMkLst>
        </pc:spChg>
        <pc:spChg chg="mod">
          <ac:chgData name="Joanna Koczuk" userId="decb2ac4-e5f1-48d5-869e-fdd739937c16" providerId="ADAL" clId="{0E5596BE-D73D-4227-9680-62DC7FAFE0CF}" dt="2026-10-14T11:44:12.911" v="44"/>
          <ac:spMkLst>
            <pc:docMk/>
            <pc:sldMk cId="0" sldId="432"/>
            <ac:spMk id="102" creationId="{57364160-7770-B234-78CA-52A88B568F50}"/>
          </ac:spMkLst>
        </pc:spChg>
        <pc:spChg chg="add del mod">
          <ac:chgData name="Joanna Koczuk" userId="decb2ac4-e5f1-48d5-869e-fdd739937c16" providerId="ADAL" clId="{0E5596BE-D73D-4227-9680-62DC7FAFE0CF}" dt="2026-10-14T11:44:21.286" v="47" actId="478"/>
          <ac:spMkLst>
            <pc:docMk/>
            <pc:sldMk cId="0" sldId="432"/>
            <ac:spMk id="103" creationId="{37BCD277-D6FC-D261-3208-14467A903D98}"/>
          </ac:spMkLst>
        </pc:spChg>
        <pc:spChg chg="add del mod">
          <ac:chgData name="Joanna Koczuk" userId="decb2ac4-e5f1-48d5-869e-fdd739937c16" providerId="ADAL" clId="{0E5596BE-D73D-4227-9680-62DC7FAFE0CF}" dt="2026-10-14T11:44:21.286" v="47" actId="478"/>
          <ac:spMkLst>
            <pc:docMk/>
            <pc:sldMk cId="0" sldId="432"/>
            <ac:spMk id="104" creationId="{C8F57E64-8C0F-BB98-BB55-BA50972C3028}"/>
          </ac:spMkLst>
        </pc:spChg>
        <pc:spChg chg="add del mod">
          <ac:chgData name="Joanna Koczuk" userId="decb2ac4-e5f1-48d5-869e-fdd739937c16" providerId="ADAL" clId="{0E5596BE-D73D-4227-9680-62DC7FAFE0CF}" dt="2026-10-14T11:44:21.286" v="47" actId="478"/>
          <ac:spMkLst>
            <pc:docMk/>
            <pc:sldMk cId="0" sldId="432"/>
            <ac:spMk id="105" creationId="{EF50BEF3-A95D-AB2D-C622-D4727482F994}"/>
          </ac:spMkLst>
        </pc:spChg>
        <pc:spChg chg="add del mod">
          <ac:chgData name="Joanna Koczuk" userId="decb2ac4-e5f1-48d5-869e-fdd739937c16" providerId="ADAL" clId="{0E5596BE-D73D-4227-9680-62DC7FAFE0CF}" dt="2026-10-14T11:44:21.286" v="47" actId="478"/>
          <ac:spMkLst>
            <pc:docMk/>
            <pc:sldMk cId="0" sldId="432"/>
            <ac:spMk id="106" creationId="{9F1586AE-63C9-B36A-7507-EF4A65365CCE}"/>
          </ac:spMkLst>
        </pc:spChg>
        <pc:spChg chg="add del mod">
          <ac:chgData name="Joanna Koczuk" userId="decb2ac4-e5f1-48d5-869e-fdd739937c16" providerId="ADAL" clId="{0E5596BE-D73D-4227-9680-62DC7FAFE0CF}" dt="2026-10-14T11:44:21.286" v="47" actId="478"/>
          <ac:spMkLst>
            <pc:docMk/>
            <pc:sldMk cId="0" sldId="432"/>
            <ac:spMk id="107" creationId="{BD610F95-117E-7AE4-6C77-AFD3097D08D1}"/>
          </ac:spMkLst>
        </pc:spChg>
        <pc:spChg chg="del mod">
          <ac:chgData name="Joanna Koczuk" userId="decb2ac4-e5f1-48d5-869e-fdd739937c16" providerId="ADAL" clId="{0E5596BE-D73D-4227-9680-62DC7FAFE0CF}" dt="2026-10-14T11:44:21.286" v="47" actId="478"/>
          <ac:spMkLst>
            <pc:docMk/>
            <pc:sldMk cId="0" sldId="432"/>
            <ac:spMk id="108" creationId="{01A577DE-0969-8825-E7AB-1B2198AD6433}"/>
          </ac:spMkLst>
        </pc:spChg>
        <pc:spChg chg="add del mod">
          <ac:chgData name="Joanna Koczuk" userId="decb2ac4-e5f1-48d5-869e-fdd739937c16" providerId="ADAL" clId="{0E5596BE-D73D-4227-9680-62DC7FAFE0CF}" dt="2026-10-14T11:44:21.286" v="47" actId="478"/>
          <ac:spMkLst>
            <pc:docMk/>
            <pc:sldMk cId="0" sldId="432"/>
            <ac:spMk id="109" creationId="{33D8F4FE-D2A2-E042-7DEE-CEF3FDFFC741}"/>
          </ac:spMkLst>
        </pc:spChg>
        <pc:spChg chg="add del mod">
          <ac:chgData name="Joanna Koczuk" userId="decb2ac4-e5f1-48d5-869e-fdd739937c16" providerId="ADAL" clId="{0E5596BE-D73D-4227-9680-62DC7FAFE0CF}" dt="2026-10-14T11:44:21.286" v="47" actId="478"/>
          <ac:spMkLst>
            <pc:docMk/>
            <pc:sldMk cId="0" sldId="432"/>
            <ac:spMk id="110" creationId="{63DE02C4-E762-7CD9-735D-176A0DE25868}"/>
          </ac:spMkLst>
        </pc:spChg>
        <pc:spChg chg="mod">
          <ac:chgData name="Joanna Koczuk" userId="decb2ac4-e5f1-48d5-869e-fdd739937c16" providerId="ADAL" clId="{0E5596BE-D73D-4227-9680-62DC7FAFE0CF}" dt="2026-10-14T11:44:27.827" v="48"/>
          <ac:spMkLst>
            <pc:docMk/>
            <pc:sldMk cId="0" sldId="432"/>
            <ac:spMk id="112" creationId="{31D18B08-8AA0-9D1D-2A39-F38647264010}"/>
          </ac:spMkLst>
        </pc:spChg>
        <pc:spChg chg="mod">
          <ac:chgData name="Joanna Koczuk" userId="decb2ac4-e5f1-48d5-869e-fdd739937c16" providerId="ADAL" clId="{0E5596BE-D73D-4227-9680-62DC7FAFE0CF}" dt="2026-10-14T11:44:37.023" v="49"/>
          <ac:spMkLst>
            <pc:docMk/>
            <pc:sldMk cId="0" sldId="432"/>
            <ac:spMk id="114" creationId="{716C4DF6-F0F3-DF12-F55C-655CB3154879}"/>
          </ac:spMkLst>
        </pc:spChg>
        <pc:spChg chg="add mod">
          <ac:chgData name="Joanna Koczuk" userId="decb2ac4-e5f1-48d5-869e-fdd739937c16" providerId="ADAL" clId="{0E5596BE-D73D-4227-9680-62DC7FAFE0CF}" dt="2026-10-14T11:44:37.023" v="49"/>
          <ac:spMkLst>
            <pc:docMk/>
            <pc:sldMk cId="0" sldId="432"/>
            <ac:spMk id="115" creationId="{8EE60390-1B64-AB42-A113-7314189EBE42}"/>
          </ac:spMkLst>
        </pc:spChg>
        <pc:spChg chg="add mod">
          <ac:chgData name="Joanna Koczuk" userId="decb2ac4-e5f1-48d5-869e-fdd739937c16" providerId="ADAL" clId="{0E5596BE-D73D-4227-9680-62DC7FAFE0CF}" dt="2026-10-14T11:44:37.023" v="49"/>
          <ac:spMkLst>
            <pc:docMk/>
            <pc:sldMk cId="0" sldId="432"/>
            <ac:spMk id="116" creationId="{67B500AD-C67B-8226-BE07-FD4773216285}"/>
          </ac:spMkLst>
        </pc:spChg>
        <pc:spChg chg="add mod">
          <ac:chgData name="Joanna Koczuk" userId="decb2ac4-e5f1-48d5-869e-fdd739937c16" providerId="ADAL" clId="{0E5596BE-D73D-4227-9680-62DC7FAFE0CF}" dt="2026-10-14T11:44:37.023" v="49"/>
          <ac:spMkLst>
            <pc:docMk/>
            <pc:sldMk cId="0" sldId="432"/>
            <ac:spMk id="117" creationId="{4F0915C5-9171-3658-9801-82F07A0DCA05}"/>
          </ac:spMkLst>
        </pc:spChg>
        <pc:grpChg chg="mod">
          <ac:chgData name="Joanna Koczuk" userId="decb2ac4-e5f1-48d5-869e-fdd739937c16" providerId="ADAL" clId="{0E5596BE-D73D-4227-9680-62DC7FAFE0CF}" dt="2026-10-14T11:40:52.299" v="40" actId="1076"/>
          <ac:grpSpMkLst>
            <pc:docMk/>
            <pc:sldMk cId="0" sldId="432"/>
            <ac:grpSpMk id="4" creationId="{00000000-0000-0000-0000-000000000000}"/>
          </ac:grpSpMkLst>
        </pc:grpChg>
        <pc:grpChg chg="del mod">
          <ac:chgData name="Joanna Koczuk" userId="decb2ac4-e5f1-48d5-869e-fdd739937c16" providerId="ADAL" clId="{0E5596BE-D73D-4227-9680-62DC7FAFE0CF}" dt="2026-10-14T11:44:21.286" v="47" actId="478"/>
          <ac:grpSpMkLst>
            <pc:docMk/>
            <pc:sldMk cId="0" sldId="432"/>
            <ac:grpSpMk id="6" creationId="{788E2052-FBF5-80FC-C8ED-0BFACDE32492}"/>
          </ac:grpSpMkLst>
        </pc:grpChg>
        <pc:grpChg chg="del">
          <ac:chgData name="Joanna Koczuk" userId="decb2ac4-e5f1-48d5-869e-fdd739937c16" providerId="ADAL" clId="{0E5596BE-D73D-4227-9680-62DC7FAFE0CF}" dt="2026-10-14T11:44:12.162" v="43" actId="478"/>
          <ac:grpSpMkLst>
            <pc:docMk/>
            <pc:sldMk cId="0" sldId="432"/>
            <ac:grpSpMk id="97" creationId="{D8A63E70-930C-7BBB-2BD1-A1EEEC50CB8B}"/>
          </ac:grpSpMkLst>
        </pc:grpChg>
        <pc:grpChg chg="del mod">
          <ac:chgData name="Joanna Koczuk" userId="decb2ac4-e5f1-48d5-869e-fdd739937c16" providerId="ADAL" clId="{0E5596BE-D73D-4227-9680-62DC7FAFE0CF}" dt="2026-10-14T11:44:21.286" v="47" actId="478"/>
          <ac:grpSpMkLst>
            <pc:docMk/>
            <pc:sldMk cId="0" sldId="432"/>
            <ac:grpSpMk id="99" creationId="{F4BC4B93-584F-497B-F57A-718AA343687E}"/>
          </ac:grpSpMkLst>
        </pc:grpChg>
        <pc:grpChg chg="add mod">
          <ac:chgData name="Joanna Koczuk" userId="decb2ac4-e5f1-48d5-869e-fdd739937c16" providerId="ADAL" clId="{0E5596BE-D73D-4227-9680-62DC7FAFE0CF}" dt="2026-10-14T11:44:27.827" v="48"/>
          <ac:grpSpMkLst>
            <pc:docMk/>
            <pc:sldMk cId="0" sldId="432"/>
            <ac:grpSpMk id="111" creationId="{83FC57F3-4ED1-B664-1382-51743D865BED}"/>
          </ac:grpSpMkLst>
        </pc:grpChg>
        <pc:grpChg chg="add mod">
          <ac:chgData name="Joanna Koczuk" userId="decb2ac4-e5f1-48d5-869e-fdd739937c16" providerId="ADAL" clId="{0E5596BE-D73D-4227-9680-62DC7FAFE0CF}" dt="2026-10-14T11:44:37.023" v="49"/>
          <ac:grpSpMkLst>
            <pc:docMk/>
            <pc:sldMk cId="0" sldId="432"/>
            <ac:grpSpMk id="113" creationId="{1C0509E6-9141-E1C5-0396-95AFB71EFC81}"/>
          </ac:grpSpMkLst>
        </pc:grpChg>
      </pc:sldChg>
      <pc:sldChg chg="addSp delSp modSp mod">
        <pc:chgData name="Joanna Koczuk" userId="decb2ac4-e5f1-48d5-869e-fdd739937c16" providerId="ADAL" clId="{0E5596BE-D73D-4227-9680-62DC7FAFE0CF}" dt="2026-10-14T11:40:40.417" v="39" actId="1076"/>
        <pc:sldMkLst>
          <pc:docMk/>
          <pc:sldMk cId="2438296992" sldId="433"/>
        </pc:sldMkLst>
        <pc:spChg chg="mod">
          <ac:chgData name="Joanna Koczuk" userId="decb2ac4-e5f1-48d5-869e-fdd739937c16" providerId="ADAL" clId="{0E5596BE-D73D-4227-9680-62DC7FAFE0CF}" dt="2026-10-14T11:40:40.417" v="39" actId="1076"/>
          <ac:spMkLst>
            <pc:docMk/>
            <pc:sldMk cId="2438296992" sldId="433"/>
            <ac:spMk id="4" creationId="{07F3FA96-4AE2-AB49-6E83-ED387DDCE82F}"/>
          </ac:spMkLst>
        </pc:spChg>
        <pc:spChg chg="mod">
          <ac:chgData name="Joanna Koczuk" userId="decb2ac4-e5f1-48d5-869e-fdd739937c16" providerId="ADAL" clId="{0E5596BE-D73D-4227-9680-62DC7FAFE0CF}" dt="2026-10-14T11:37:12.193" v="6" actId="20577"/>
          <ac:spMkLst>
            <pc:docMk/>
            <pc:sldMk cId="2438296992" sldId="433"/>
            <ac:spMk id="6" creationId="{F4682C79-B91A-84F4-1942-57025F075CA9}"/>
          </ac:spMkLst>
        </pc:spChg>
        <pc:spChg chg="mod">
          <ac:chgData name="Joanna Koczuk" userId="decb2ac4-e5f1-48d5-869e-fdd739937c16" providerId="ADAL" clId="{0E5596BE-D73D-4227-9680-62DC7FAFE0CF}" dt="2026-10-14T11:37:16.307" v="14" actId="14100"/>
          <ac:spMkLst>
            <pc:docMk/>
            <pc:sldMk cId="2438296992" sldId="433"/>
            <ac:spMk id="7" creationId="{CCE08EDD-01AC-9A61-102D-59F81F9C009D}"/>
          </ac:spMkLst>
        </pc:spChg>
        <pc:grpChg chg="del">
          <ac:chgData name="Joanna Koczuk" userId="decb2ac4-e5f1-48d5-869e-fdd739937c16" providerId="ADAL" clId="{0E5596BE-D73D-4227-9680-62DC7FAFE0CF}" dt="2026-10-14T11:38:30.752" v="15" actId="478"/>
          <ac:grpSpMkLst>
            <pc:docMk/>
            <pc:sldMk cId="2438296992" sldId="433"/>
            <ac:grpSpMk id="2" creationId="{80C8F25C-067F-57D1-386E-5BCD5A5B86EC}"/>
          </ac:grpSpMkLst>
        </pc:grpChg>
        <pc:picChg chg="add mod">
          <ac:chgData name="Joanna Koczuk" userId="decb2ac4-e5f1-48d5-869e-fdd739937c16" providerId="ADAL" clId="{0E5596BE-D73D-4227-9680-62DC7FAFE0CF}" dt="2026-10-14T11:38:36.067" v="19" actId="1076"/>
          <ac:picMkLst>
            <pc:docMk/>
            <pc:sldMk cId="2438296992" sldId="433"/>
            <ac:picMk id="9" creationId="{25B0517F-5300-761C-EEF5-7457D0B5385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59EE1B-579D-AA42-AE53-2FD741389BCB}"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FA404-24EC-6043-BCC8-738BBC833E65}" type="slidenum">
              <a:rPr lang="en-US" smtClean="0"/>
              <a:t>‹#›</a:t>
            </a:fld>
            <a:endParaRPr lang="en-US"/>
          </a:p>
        </p:txBody>
      </p:sp>
    </p:spTree>
    <p:extLst>
      <p:ext uri="{BB962C8B-B14F-4D97-AF65-F5344CB8AC3E}">
        <p14:creationId xmlns:p14="http://schemas.microsoft.com/office/powerpoint/2010/main" val="76414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1</a:t>
            </a:fld>
            <a:endParaRPr lang="en-US"/>
          </a:p>
        </p:txBody>
      </p:sp>
    </p:spTree>
    <p:extLst>
      <p:ext uri="{BB962C8B-B14F-4D97-AF65-F5344CB8AC3E}">
        <p14:creationId xmlns:p14="http://schemas.microsoft.com/office/powerpoint/2010/main" val="546623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2</a:t>
            </a:fld>
            <a:endParaRPr lang="en-US"/>
          </a:p>
        </p:txBody>
      </p:sp>
    </p:spTree>
    <p:extLst>
      <p:ext uri="{BB962C8B-B14F-4D97-AF65-F5344CB8AC3E}">
        <p14:creationId xmlns:p14="http://schemas.microsoft.com/office/powerpoint/2010/main" val="2338384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3</a:t>
            </a:fld>
            <a:endParaRPr lang="en-US"/>
          </a:p>
        </p:txBody>
      </p:sp>
    </p:spTree>
    <p:extLst>
      <p:ext uri="{BB962C8B-B14F-4D97-AF65-F5344CB8AC3E}">
        <p14:creationId xmlns:p14="http://schemas.microsoft.com/office/powerpoint/2010/main" val="3858001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4</a:t>
            </a:fld>
            <a:endParaRPr lang="en-US"/>
          </a:p>
        </p:txBody>
      </p:sp>
    </p:spTree>
    <p:extLst>
      <p:ext uri="{BB962C8B-B14F-4D97-AF65-F5344CB8AC3E}">
        <p14:creationId xmlns:p14="http://schemas.microsoft.com/office/powerpoint/2010/main" val="1616886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7</a:t>
            </a:fld>
            <a:endParaRPr lang="en-US"/>
          </a:p>
        </p:txBody>
      </p:sp>
    </p:spTree>
    <p:extLst>
      <p:ext uri="{BB962C8B-B14F-4D97-AF65-F5344CB8AC3E}">
        <p14:creationId xmlns:p14="http://schemas.microsoft.com/office/powerpoint/2010/main" val="278188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C6FDE-2983-A89F-2486-C49CAA086F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B8C43-C642-5956-4645-2243D27F5B5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D08DC35-2CEE-23D5-FA7C-5494C2AF646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76DFD6C-637A-4149-D324-1DA122B7B42C}"/>
              </a:ext>
            </a:extLst>
          </p:cNvPr>
          <p:cNvSpPr>
            <a:spLocks noGrp="1"/>
          </p:cNvSpPr>
          <p:nvPr>
            <p:ph type="sldNum" sz="quarter" idx="5"/>
          </p:nvPr>
        </p:nvSpPr>
        <p:spPr/>
        <p:txBody>
          <a:bodyPr/>
          <a:lstStyle/>
          <a:p>
            <a:fld id="{80BFA404-24EC-6043-BCC8-738BBC833E65}" type="slidenum">
              <a:rPr lang="en-US" smtClean="0"/>
              <a:t>8</a:t>
            </a:fld>
            <a:endParaRPr lang="en-US"/>
          </a:p>
        </p:txBody>
      </p:sp>
    </p:spTree>
    <p:extLst>
      <p:ext uri="{BB962C8B-B14F-4D97-AF65-F5344CB8AC3E}">
        <p14:creationId xmlns:p14="http://schemas.microsoft.com/office/powerpoint/2010/main" val="1472795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9</a:t>
            </a:fld>
            <a:endParaRPr lang="en-US"/>
          </a:p>
        </p:txBody>
      </p:sp>
    </p:spTree>
    <p:extLst>
      <p:ext uri="{BB962C8B-B14F-4D97-AF65-F5344CB8AC3E}">
        <p14:creationId xmlns:p14="http://schemas.microsoft.com/office/powerpoint/2010/main" val="1635446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10</a:t>
            </a:fld>
            <a:endParaRPr lang="en-US"/>
          </a:p>
        </p:txBody>
      </p:sp>
    </p:spTree>
    <p:extLst>
      <p:ext uri="{BB962C8B-B14F-4D97-AF65-F5344CB8AC3E}">
        <p14:creationId xmlns:p14="http://schemas.microsoft.com/office/powerpoint/2010/main" val="2208286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17</a:t>
            </a:fld>
            <a:endParaRPr lang="en-US"/>
          </a:p>
        </p:txBody>
      </p:sp>
    </p:spTree>
    <p:extLst>
      <p:ext uri="{BB962C8B-B14F-4D97-AF65-F5344CB8AC3E}">
        <p14:creationId xmlns:p14="http://schemas.microsoft.com/office/powerpoint/2010/main" val="4046943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18</a:t>
            </a:fld>
            <a:endParaRPr lang="en-US"/>
          </a:p>
        </p:txBody>
      </p:sp>
    </p:spTree>
    <p:extLst>
      <p:ext uri="{BB962C8B-B14F-4D97-AF65-F5344CB8AC3E}">
        <p14:creationId xmlns:p14="http://schemas.microsoft.com/office/powerpoint/2010/main" val="1478971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19</a:t>
            </a:fld>
            <a:endParaRPr lang="en-US"/>
          </a:p>
        </p:txBody>
      </p:sp>
    </p:spTree>
    <p:extLst>
      <p:ext uri="{BB962C8B-B14F-4D97-AF65-F5344CB8AC3E}">
        <p14:creationId xmlns:p14="http://schemas.microsoft.com/office/powerpoint/2010/main" val="1363163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83F35-C308-E22E-81D8-A65D0913D9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B8F1B-76DB-E8EC-FB79-689A183BAD2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F70E96B-5E3C-B0C0-C34E-74CF65230293}"/>
              </a:ext>
            </a:extLst>
          </p:cNvPr>
          <p:cNvSpPr>
            <a:spLocks noGrp="1"/>
          </p:cNvSpPr>
          <p:nvPr>
            <p:ph type="body" idx="1"/>
          </p:nvPr>
        </p:nvSpPr>
        <p:spPr/>
        <p:txBody>
          <a:bodyPr/>
          <a:lstStyle/>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772FDA33-7D90-0B31-4B89-4521A7B76BA4}"/>
              </a:ext>
            </a:extLst>
          </p:cNvPr>
          <p:cNvSpPr>
            <a:spLocks noGrp="1"/>
          </p:cNvSpPr>
          <p:nvPr>
            <p:ph type="sldNum" sz="quarter" idx="5"/>
          </p:nvPr>
        </p:nvSpPr>
        <p:spPr/>
        <p:txBody>
          <a:bodyPr/>
          <a:lstStyle/>
          <a:p>
            <a:fld id="{80BFA404-24EC-6043-BCC8-738BBC833E65}" type="slidenum">
              <a:rPr lang="en-US" smtClean="0"/>
              <a:t>20</a:t>
            </a:fld>
            <a:endParaRPr lang="en-US"/>
          </a:p>
        </p:txBody>
      </p:sp>
    </p:spTree>
    <p:extLst>
      <p:ext uri="{BB962C8B-B14F-4D97-AF65-F5344CB8AC3E}">
        <p14:creationId xmlns:p14="http://schemas.microsoft.com/office/powerpoint/2010/main" val="13246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34A07-C6C8-6DCA-0DB1-B512F34EFA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1B1010-33A9-A552-6AE8-E5C3222B141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44980A5-1679-296B-AA82-558A56D4D2A3}"/>
              </a:ext>
            </a:extLst>
          </p:cNvPr>
          <p:cNvSpPr>
            <a:spLocks noGrp="1"/>
          </p:cNvSpPr>
          <p:nvPr>
            <p:ph type="body" idx="1"/>
          </p:nvPr>
        </p:nvSpPr>
        <p:spPr/>
        <p:txBody>
          <a:bodyPr/>
          <a:lstStyle/>
          <a:p>
            <a:endParaRPr lang="en-GB" dirty="0"/>
          </a:p>
          <a:p>
            <a:endParaRPr lang="en-GB" dirty="0"/>
          </a:p>
        </p:txBody>
      </p:sp>
      <p:sp>
        <p:nvSpPr>
          <p:cNvPr id="4" name="Slide Number Placeholder 3">
            <a:extLst>
              <a:ext uri="{FF2B5EF4-FFF2-40B4-BE49-F238E27FC236}">
                <a16:creationId xmlns:a16="http://schemas.microsoft.com/office/drawing/2014/main" id="{848F2F9F-6831-8EDA-ACAC-D8FB1C18CBBB}"/>
              </a:ext>
            </a:extLst>
          </p:cNvPr>
          <p:cNvSpPr>
            <a:spLocks noGrp="1"/>
          </p:cNvSpPr>
          <p:nvPr>
            <p:ph type="sldNum" sz="quarter" idx="5"/>
          </p:nvPr>
        </p:nvSpPr>
        <p:spPr/>
        <p:txBody>
          <a:bodyPr/>
          <a:lstStyle/>
          <a:p>
            <a:fld id="{80BFA404-24EC-6043-BCC8-738BBC833E65}" type="slidenum">
              <a:rPr lang="en-US" smtClean="0"/>
              <a:t>21</a:t>
            </a:fld>
            <a:endParaRPr lang="en-US"/>
          </a:p>
        </p:txBody>
      </p:sp>
    </p:spTree>
    <p:extLst>
      <p:ext uri="{BB962C8B-B14F-4D97-AF65-F5344CB8AC3E}">
        <p14:creationId xmlns:p14="http://schemas.microsoft.com/office/powerpoint/2010/main" val="3383071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24</a:t>
            </a:fld>
            <a:endParaRPr lang="en-US"/>
          </a:p>
        </p:txBody>
      </p:sp>
    </p:spTree>
    <p:extLst>
      <p:ext uri="{BB962C8B-B14F-4D97-AF65-F5344CB8AC3E}">
        <p14:creationId xmlns:p14="http://schemas.microsoft.com/office/powerpoint/2010/main" val="2755305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F7CCA-9BB1-0A8D-583C-299E6AF01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4C2712-0615-E9D5-0C78-E7CCE7113BB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80CD0FA-878B-F97A-9D41-498C7A91CCE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113C488-D412-0A70-6C89-671035B47A52}"/>
              </a:ext>
            </a:extLst>
          </p:cNvPr>
          <p:cNvSpPr>
            <a:spLocks noGrp="1"/>
          </p:cNvSpPr>
          <p:nvPr>
            <p:ph type="sldNum" sz="quarter" idx="5"/>
          </p:nvPr>
        </p:nvSpPr>
        <p:spPr/>
        <p:txBody>
          <a:bodyPr/>
          <a:lstStyle/>
          <a:p>
            <a:fld id="{80BFA404-24EC-6043-BCC8-738BBC833E65}" type="slidenum">
              <a:rPr lang="en-US" smtClean="0"/>
              <a:t>42</a:t>
            </a:fld>
            <a:endParaRPr lang="en-US"/>
          </a:p>
        </p:txBody>
      </p:sp>
    </p:spTree>
    <p:extLst>
      <p:ext uri="{BB962C8B-B14F-4D97-AF65-F5344CB8AC3E}">
        <p14:creationId xmlns:p14="http://schemas.microsoft.com/office/powerpoint/2010/main" val="201748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46</a:t>
            </a:fld>
            <a:endParaRPr lang="en-US"/>
          </a:p>
        </p:txBody>
      </p:sp>
    </p:spTree>
    <p:extLst>
      <p:ext uri="{BB962C8B-B14F-4D97-AF65-F5344CB8AC3E}">
        <p14:creationId xmlns:p14="http://schemas.microsoft.com/office/powerpoint/2010/main" val="39820355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7C3EA-61D0-E970-B42A-9B709C0D1E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B64EE-F4EF-131B-6CEB-E1C255CD757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7994AF1-8951-AEBB-9C52-327B382C44E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9AB38A0-C8E2-F977-261F-E13B85360722}"/>
              </a:ext>
            </a:extLst>
          </p:cNvPr>
          <p:cNvSpPr>
            <a:spLocks noGrp="1"/>
          </p:cNvSpPr>
          <p:nvPr>
            <p:ph type="sldNum" sz="quarter" idx="5"/>
          </p:nvPr>
        </p:nvSpPr>
        <p:spPr/>
        <p:txBody>
          <a:bodyPr/>
          <a:lstStyle/>
          <a:p>
            <a:fld id="{80BFA404-24EC-6043-BCC8-738BBC833E65}" type="slidenum">
              <a:rPr lang="en-US" smtClean="0"/>
              <a:t>49</a:t>
            </a:fld>
            <a:endParaRPr lang="en-US"/>
          </a:p>
        </p:txBody>
      </p:sp>
    </p:spTree>
    <p:extLst>
      <p:ext uri="{BB962C8B-B14F-4D97-AF65-F5344CB8AC3E}">
        <p14:creationId xmlns:p14="http://schemas.microsoft.com/office/powerpoint/2010/main" val="40546301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1A55A-ACC9-2287-289C-2092A310DE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2B9593-8FE3-28BD-AA4E-AC8749C35A8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E5CFC05-557E-FFF9-D57E-95C0F3C30F3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1F4994-8501-70AA-EACC-F58B93683865}"/>
              </a:ext>
            </a:extLst>
          </p:cNvPr>
          <p:cNvSpPr>
            <a:spLocks noGrp="1"/>
          </p:cNvSpPr>
          <p:nvPr>
            <p:ph type="sldNum" sz="quarter" idx="5"/>
          </p:nvPr>
        </p:nvSpPr>
        <p:spPr/>
        <p:txBody>
          <a:bodyPr/>
          <a:lstStyle/>
          <a:p>
            <a:fld id="{80BFA404-24EC-6043-BCC8-738BBC833E65}" type="slidenum">
              <a:rPr lang="en-US" smtClean="0"/>
              <a:t>51</a:t>
            </a:fld>
            <a:endParaRPr lang="en-US"/>
          </a:p>
        </p:txBody>
      </p:sp>
    </p:spTree>
    <p:extLst>
      <p:ext uri="{BB962C8B-B14F-4D97-AF65-F5344CB8AC3E}">
        <p14:creationId xmlns:p14="http://schemas.microsoft.com/office/powerpoint/2010/main" val="28772360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52</a:t>
            </a:fld>
            <a:endParaRPr lang="en-US"/>
          </a:p>
        </p:txBody>
      </p:sp>
    </p:spTree>
    <p:extLst>
      <p:ext uri="{BB962C8B-B14F-4D97-AF65-F5344CB8AC3E}">
        <p14:creationId xmlns:p14="http://schemas.microsoft.com/office/powerpoint/2010/main" val="876065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54</a:t>
            </a:fld>
            <a:endParaRPr lang="en-US"/>
          </a:p>
        </p:txBody>
      </p:sp>
    </p:spTree>
    <p:extLst>
      <p:ext uri="{BB962C8B-B14F-4D97-AF65-F5344CB8AC3E}">
        <p14:creationId xmlns:p14="http://schemas.microsoft.com/office/powerpoint/2010/main" val="5529934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BFA404-24EC-6043-BCC8-738BBC833E65}" type="slidenum">
              <a:rPr lang="en-US" smtClean="0"/>
              <a:t>55</a:t>
            </a:fld>
            <a:endParaRPr lang="en-US"/>
          </a:p>
        </p:txBody>
      </p:sp>
    </p:spTree>
    <p:extLst>
      <p:ext uri="{BB962C8B-B14F-4D97-AF65-F5344CB8AC3E}">
        <p14:creationId xmlns:p14="http://schemas.microsoft.com/office/powerpoint/2010/main" val="2710868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png"/><Relationship Id="rId3" Type="http://schemas.openxmlformats.org/officeDocument/2006/relationships/image" Target="../media/image9.jpeg"/><Relationship Id="rId21" Type="http://schemas.openxmlformats.org/officeDocument/2006/relationships/image" Target="../media/image27.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jpeg"/><Relationship Id="rId2" Type="http://schemas.openxmlformats.org/officeDocument/2006/relationships/notesSlide" Target="../notesSlides/notesSlide5.xml"/><Relationship Id="rId16" Type="http://schemas.openxmlformats.org/officeDocument/2006/relationships/image" Target="../media/image22.jpeg"/><Relationship Id="rId20"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png"/><Relationship Id="rId10" Type="http://schemas.openxmlformats.org/officeDocument/2006/relationships/image" Target="../media/image16.jpeg"/><Relationship Id="rId19" Type="http://schemas.openxmlformats.org/officeDocument/2006/relationships/image" Target="../media/image25.jpe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png"/><Relationship Id="rId22"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svg"/><Relationship Id="rId7" Type="http://schemas.openxmlformats.org/officeDocument/2006/relationships/image" Target="../media/image34.jpeg"/><Relationship Id="rId12" Type="http://schemas.openxmlformats.org/officeDocument/2006/relationships/image" Target="../media/image3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8.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jpe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jpe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jpe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jpeg"/></Relationships>
</file>

<file path=ppt/slides/_rels/slide9.xml.rels><?xml version="1.0" encoding="UTF-8" standalone="yes"?>
<Relationships xmlns="http://schemas.openxmlformats.org/package/2006/relationships"><Relationship Id="rId8" Type="http://schemas.openxmlformats.org/officeDocument/2006/relationships/image" Target="../media/image58.jpeg"/><Relationship Id="rId13" Type="http://schemas.openxmlformats.org/officeDocument/2006/relationships/image" Target="../media/image63.jpeg"/><Relationship Id="rId3" Type="http://schemas.openxmlformats.org/officeDocument/2006/relationships/image" Target="../media/image53.svg"/><Relationship Id="rId7" Type="http://schemas.openxmlformats.org/officeDocument/2006/relationships/image" Target="../media/image57.jpeg"/><Relationship Id="rId12"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6.jpe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jpeg"/><Relationship Id="rId4" Type="http://schemas.openxmlformats.org/officeDocument/2006/relationships/image" Target="../media/image54.jpeg"/><Relationship Id="rId9" Type="http://schemas.openxmlformats.org/officeDocument/2006/relationships/image" Target="../media/image59.jpeg"/></Relationships>
</file>

<file path=ppt/slides/_rels/slide1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svg"/><Relationship Id="rId7" Type="http://schemas.openxmlformats.org/officeDocument/2006/relationships/image" Target="../media/image6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 Id="rId9" Type="http://schemas.openxmlformats.org/officeDocument/2006/relationships/image" Target="../media/image70.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sv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75.svg"/><Relationship Id="rId5" Type="http://schemas.openxmlformats.org/officeDocument/2006/relationships/image" Target="../media/image74.svg"/><Relationship Id="rId4" Type="http://schemas.openxmlformats.org/officeDocument/2006/relationships/image" Target="../media/image73.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8.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8.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0.jpeg"/></Relationships>
</file>

<file path=ppt/slides/_rels/slide18.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81.jpeg"/></Relationships>
</file>

<file path=ppt/slides/_rels/slide1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83.svg"/></Relationships>
</file>

<file path=ppt/slides/_rels/slide2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3.svg"/></Relationships>
</file>

<file path=ppt/slides/_rels/slide2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3.sv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sv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jpeg"/></Relationships>
</file>

<file path=ppt/slides/_rels/slide4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jpeg"/></Relationships>
</file>

<file path=ppt/slides/_rels/slide47.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jpeg"/></Relationships>
</file>

<file path=ppt/slides/_rels/slide5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jpeg"/></Relationships>
</file>

<file path=ppt/slides/_rels/slide5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503" y="-63503"/>
            <a:ext cx="18414997" cy="10413997"/>
          </a:xfrm>
          <a:custGeom>
            <a:avLst/>
            <a:gdLst/>
            <a:ahLst/>
            <a:cxnLst/>
            <a:rect l="l" t="t" r="r" b="b"/>
            <a:pathLst>
              <a:path w="18414997" h="10413997">
                <a:moveTo>
                  <a:pt x="0" y="0"/>
                </a:moveTo>
                <a:lnTo>
                  <a:pt x="18414997" y="0"/>
                </a:lnTo>
                <a:lnTo>
                  <a:pt x="18414997" y="10413997"/>
                </a:lnTo>
                <a:lnTo>
                  <a:pt x="0" y="104139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3" name="Freeform 3"/>
          <p:cNvSpPr/>
          <p:nvPr/>
        </p:nvSpPr>
        <p:spPr>
          <a:xfrm>
            <a:off x="14081379" y="1028700"/>
            <a:ext cx="4206621" cy="8229600"/>
          </a:xfrm>
          <a:custGeom>
            <a:avLst/>
            <a:gdLst/>
            <a:ahLst/>
            <a:cxnLst/>
            <a:rect l="l" t="t" r="r" b="b"/>
            <a:pathLst>
              <a:path w="4206621" h="8229600">
                <a:moveTo>
                  <a:pt x="0" y="0"/>
                </a:moveTo>
                <a:lnTo>
                  <a:pt x="4206621" y="0"/>
                </a:lnTo>
                <a:lnTo>
                  <a:pt x="4206621" y="8229600"/>
                </a:lnTo>
                <a:lnTo>
                  <a:pt x="0" y="8229600"/>
                </a:lnTo>
                <a:lnTo>
                  <a:pt x="0" y="0"/>
                </a:lnTo>
                <a:close/>
              </a:path>
            </a:pathLst>
          </a:custGeom>
          <a:blipFill>
            <a:blip r:embed="rId4"/>
            <a:stretch>
              <a:fillRect r="-1802"/>
            </a:stretch>
          </a:blipFill>
        </p:spPr>
        <p:txBody>
          <a:bodyPr/>
          <a:lstStyle/>
          <a:p>
            <a:endParaRPr lang="en-US"/>
          </a:p>
        </p:txBody>
      </p:sp>
      <p:sp>
        <p:nvSpPr>
          <p:cNvPr id="4" name="Freeform 4"/>
          <p:cNvSpPr/>
          <p:nvPr/>
        </p:nvSpPr>
        <p:spPr>
          <a:xfrm flipH="1">
            <a:off x="0" y="1028700"/>
            <a:ext cx="4282440" cy="8229600"/>
          </a:xfrm>
          <a:custGeom>
            <a:avLst/>
            <a:gdLst/>
            <a:ahLst/>
            <a:cxnLst/>
            <a:rect l="l" t="t" r="r" b="b"/>
            <a:pathLst>
              <a:path w="4282440" h="8229600">
                <a:moveTo>
                  <a:pt x="4282440" y="0"/>
                </a:moveTo>
                <a:lnTo>
                  <a:pt x="0" y="0"/>
                </a:lnTo>
                <a:lnTo>
                  <a:pt x="0" y="8229600"/>
                </a:lnTo>
                <a:lnTo>
                  <a:pt x="4282440" y="8229600"/>
                </a:lnTo>
                <a:lnTo>
                  <a:pt x="4282440" y="0"/>
                </a:lnTo>
                <a:close/>
              </a:path>
            </a:pathLst>
          </a:custGeom>
          <a:blipFill>
            <a:blip r:embed="rId4"/>
            <a:stretch>
              <a:fillRect/>
            </a:stretch>
          </a:blipFill>
        </p:spPr>
        <p:txBody>
          <a:bodyPr/>
          <a:lstStyle/>
          <a:p>
            <a:endParaRPr lang="en-US"/>
          </a:p>
        </p:txBody>
      </p:sp>
      <p:sp>
        <p:nvSpPr>
          <p:cNvPr id="5" name="Freeform 5"/>
          <p:cNvSpPr/>
          <p:nvPr/>
        </p:nvSpPr>
        <p:spPr>
          <a:xfrm>
            <a:off x="-63503" y="6628848"/>
            <a:ext cx="7687513" cy="3721646"/>
          </a:xfrm>
          <a:custGeom>
            <a:avLst/>
            <a:gdLst/>
            <a:ahLst/>
            <a:cxnLst/>
            <a:rect l="l" t="t" r="r" b="b"/>
            <a:pathLst>
              <a:path w="7687513" h="3721646">
                <a:moveTo>
                  <a:pt x="0" y="0"/>
                </a:moveTo>
                <a:lnTo>
                  <a:pt x="7687513" y="0"/>
                </a:lnTo>
                <a:lnTo>
                  <a:pt x="7687513" y="3721646"/>
                </a:lnTo>
                <a:lnTo>
                  <a:pt x="0" y="37216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6" name="Group 6"/>
          <p:cNvGrpSpPr>
            <a:grpSpLocks noChangeAspect="1"/>
          </p:cNvGrpSpPr>
          <p:nvPr/>
        </p:nvGrpSpPr>
        <p:grpSpPr>
          <a:xfrm>
            <a:off x="7946424" y="902257"/>
            <a:ext cx="2573375" cy="2260043"/>
            <a:chOff x="0" y="0"/>
            <a:chExt cx="1852130" cy="1626616"/>
          </a:xfrm>
        </p:grpSpPr>
        <p:sp>
          <p:nvSpPr>
            <p:cNvPr id="7" name="Freeform 7"/>
            <p:cNvSpPr/>
            <p:nvPr/>
          </p:nvSpPr>
          <p:spPr>
            <a:xfrm>
              <a:off x="383540" y="1036955"/>
              <a:ext cx="110744" cy="78359"/>
            </a:xfrm>
            <a:custGeom>
              <a:avLst/>
              <a:gdLst/>
              <a:ahLst/>
              <a:cxnLst/>
              <a:rect l="l" t="t" r="r" b="b"/>
              <a:pathLst>
                <a:path w="110744" h="78359">
                  <a:moveTo>
                    <a:pt x="0" y="0"/>
                  </a:moveTo>
                  <a:lnTo>
                    <a:pt x="110744" y="60198"/>
                  </a:lnTo>
                  <a:lnTo>
                    <a:pt x="108458" y="78359"/>
                  </a:lnTo>
                  <a:lnTo>
                    <a:pt x="0" y="22225"/>
                  </a:lnTo>
                  <a:close/>
                </a:path>
              </a:pathLst>
            </a:custGeom>
            <a:solidFill>
              <a:srgbClr val="FFFFFF"/>
            </a:solidFill>
          </p:spPr>
          <p:txBody>
            <a:bodyPr/>
            <a:lstStyle/>
            <a:p>
              <a:pPr algn="ctr"/>
              <a:endParaRPr lang="en-US"/>
            </a:p>
          </p:txBody>
        </p:sp>
        <p:sp>
          <p:nvSpPr>
            <p:cNvPr id="8" name="Freeform 8"/>
            <p:cNvSpPr/>
            <p:nvPr/>
          </p:nvSpPr>
          <p:spPr>
            <a:xfrm>
              <a:off x="394081" y="1091184"/>
              <a:ext cx="79629" cy="69596"/>
            </a:xfrm>
            <a:custGeom>
              <a:avLst/>
              <a:gdLst/>
              <a:ahLst/>
              <a:cxnLst/>
              <a:rect l="l" t="t" r="r" b="b"/>
              <a:pathLst>
                <a:path w="79629" h="69596">
                  <a:moveTo>
                    <a:pt x="0" y="0"/>
                  </a:moveTo>
                  <a:lnTo>
                    <a:pt x="79629" y="50292"/>
                  </a:lnTo>
                  <a:lnTo>
                    <a:pt x="79629" y="69596"/>
                  </a:lnTo>
                  <a:lnTo>
                    <a:pt x="0" y="24384"/>
                  </a:lnTo>
                  <a:close/>
                </a:path>
              </a:pathLst>
            </a:custGeom>
            <a:solidFill>
              <a:srgbClr val="FFFFFF"/>
            </a:solidFill>
          </p:spPr>
          <p:txBody>
            <a:bodyPr/>
            <a:lstStyle/>
            <a:p>
              <a:pPr algn="ctr"/>
              <a:endParaRPr lang="en-US"/>
            </a:p>
          </p:txBody>
        </p:sp>
        <p:sp>
          <p:nvSpPr>
            <p:cNvPr id="9" name="Freeform 9"/>
            <p:cNvSpPr/>
            <p:nvPr/>
          </p:nvSpPr>
          <p:spPr>
            <a:xfrm>
              <a:off x="63500" y="402463"/>
              <a:ext cx="754761" cy="1156462"/>
            </a:xfrm>
            <a:custGeom>
              <a:avLst/>
              <a:gdLst/>
              <a:ahLst/>
              <a:cxnLst/>
              <a:rect l="l" t="t" r="r" b="b"/>
              <a:pathLst>
                <a:path w="754761" h="1156462">
                  <a:moveTo>
                    <a:pt x="312674" y="600583"/>
                  </a:moveTo>
                  <a:lnTo>
                    <a:pt x="472948" y="677291"/>
                  </a:lnTo>
                  <a:cubicBezTo>
                    <a:pt x="498856" y="850646"/>
                    <a:pt x="546608" y="1004443"/>
                    <a:pt x="618109" y="1136523"/>
                  </a:cubicBezTo>
                  <a:cubicBezTo>
                    <a:pt x="662940" y="1149096"/>
                    <a:pt x="708533" y="1155954"/>
                    <a:pt x="754761" y="1156462"/>
                  </a:cubicBezTo>
                  <a:cubicBezTo>
                    <a:pt x="688467" y="881888"/>
                    <a:pt x="673481" y="600837"/>
                    <a:pt x="676529" y="319278"/>
                  </a:cubicBezTo>
                  <a:lnTo>
                    <a:pt x="651383" y="331851"/>
                  </a:lnTo>
                  <a:lnTo>
                    <a:pt x="660654" y="0"/>
                  </a:lnTo>
                  <a:lnTo>
                    <a:pt x="534670" y="75819"/>
                  </a:lnTo>
                  <a:lnTo>
                    <a:pt x="528066" y="393700"/>
                  </a:lnTo>
                  <a:lnTo>
                    <a:pt x="451104" y="432943"/>
                  </a:lnTo>
                  <a:cubicBezTo>
                    <a:pt x="453009" y="485902"/>
                    <a:pt x="456565" y="537464"/>
                    <a:pt x="461772" y="587629"/>
                  </a:cubicBezTo>
                  <a:lnTo>
                    <a:pt x="263271" y="492252"/>
                  </a:lnTo>
                  <a:cubicBezTo>
                    <a:pt x="162052" y="526415"/>
                    <a:pt x="67945" y="528701"/>
                    <a:pt x="0" y="505460"/>
                  </a:cubicBezTo>
                  <a:cubicBezTo>
                    <a:pt x="27813" y="651002"/>
                    <a:pt x="67310" y="765429"/>
                    <a:pt x="116205" y="854456"/>
                  </a:cubicBezTo>
                  <a:cubicBezTo>
                    <a:pt x="141351" y="900176"/>
                    <a:pt x="176911" y="939292"/>
                    <a:pt x="219583" y="969264"/>
                  </a:cubicBezTo>
                  <a:cubicBezTo>
                    <a:pt x="298450" y="1024509"/>
                    <a:pt x="382270" y="1070102"/>
                    <a:pt x="473583" y="1101344"/>
                  </a:cubicBezTo>
                  <a:cubicBezTo>
                    <a:pt x="356997" y="923417"/>
                    <a:pt x="286385" y="727964"/>
                    <a:pt x="265303" y="513461"/>
                  </a:cubicBezTo>
                  <a:lnTo>
                    <a:pt x="463550" y="607949"/>
                  </a:lnTo>
                  <a:lnTo>
                    <a:pt x="463550" y="605917"/>
                  </a:lnTo>
                  <a:cubicBezTo>
                    <a:pt x="465582" y="624205"/>
                    <a:pt x="467868" y="642112"/>
                    <a:pt x="470408" y="660019"/>
                  </a:cubicBezTo>
                  <a:lnTo>
                    <a:pt x="312674" y="578358"/>
                  </a:lnTo>
                  <a:lnTo>
                    <a:pt x="312674" y="600583"/>
                  </a:lnTo>
                  <a:close/>
                </a:path>
              </a:pathLst>
            </a:custGeom>
            <a:solidFill>
              <a:srgbClr val="FFFFFF"/>
            </a:solidFill>
          </p:spPr>
          <p:txBody>
            <a:bodyPr/>
            <a:lstStyle/>
            <a:p>
              <a:pPr algn="ctr"/>
              <a:endParaRPr lang="en-US"/>
            </a:p>
          </p:txBody>
        </p:sp>
        <p:sp>
          <p:nvSpPr>
            <p:cNvPr id="10" name="Freeform 10"/>
            <p:cNvSpPr/>
            <p:nvPr/>
          </p:nvSpPr>
          <p:spPr>
            <a:xfrm>
              <a:off x="784352" y="849249"/>
              <a:ext cx="68326" cy="712216"/>
            </a:xfrm>
            <a:custGeom>
              <a:avLst/>
              <a:gdLst/>
              <a:ahLst/>
              <a:cxnLst/>
              <a:rect l="l" t="t" r="r" b="b"/>
              <a:pathLst>
                <a:path w="68326" h="712216">
                  <a:moveTo>
                    <a:pt x="127" y="127"/>
                  </a:moveTo>
                  <a:lnTo>
                    <a:pt x="19304" y="12700"/>
                  </a:lnTo>
                  <a:cubicBezTo>
                    <a:pt x="27051" y="239268"/>
                    <a:pt x="43561" y="472567"/>
                    <a:pt x="68326" y="712216"/>
                  </a:cubicBezTo>
                  <a:lnTo>
                    <a:pt x="59690" y="712216"/>
                  </a:lnTo>
                  <a:cubicBezTo>
                    <a:pt x="31242" y="503809"/>
                    <a:pt x="12827" y="261239"/>
                    <a:pt x="0" y="0"/>
                  </a:cubicBezTo>
                  <a:close/>
                </a:path>
              </a:pathLst>
            </a:custGeom>
            <a:solidFill>
              <a:srgbClr val="FFFFFF"/>
            </a:solidFill>
          </p:spPr>
          <p:txBody>
            <a:bodyPr/>
            <a:lstStyle/>
            <a:p>
              <a:pPr algn="ctr"/>
              <a:endParaRPr lang="en-US"/>
            </a:p>
          </p:txBody>
        </p:sp>
        <p:sp>
          <p:nvSpPr>
            <p:cNvPr id="11" name="Freeform 11"/>
            <p:cNvSpPr/>
            <p:nvPr/>
          </p:nvSpPr>
          <p:spPr>
            <a:xfrm>
              <a:off x="844804" y="878078"/>
              <a:ext cx="43815" cy="684276"/>
            </a:xfrm>
            <a:custGeom>
              <a:avLst/>
              <a:gdLst/>
              <a:ahLst/>
              <a:cxnLst/>
              <a:rect l="l" t="t" r="r" b="b"/>
              <a:pathLst>
                <a:path w="43815" h="684276">
                  <a:moveTo>
                    <a:pt x="0" y="0"/>
                  </a:moveTo>
                  <a:lnTo>
                    <a:pt x="22606" y="16002"/>
                  </a:lnTo>
                  <a:cubicBezTo>
                    <a:pt x="26924" y="263652"/>
                    <a:pt x="33274" y="493649"/>
                    <a:pt x="43815" y="684276"/>
                  </a:cubicBezTo>
                  <a:lnTo>
                    <a:pt x="35814" y="683641"/>
                  </a:lnTo>
                  <a:cubicBezTo>
                    <a:pt x="23368" y="492506"/>
                    <a:pt x="11557" y="255143"/>
                    <a:pt x="0" y="0"/>
                  </a:cubicBezTo>
                  <a:close/>
                </a:path>
              </a:pathLst>
            </a:custGeom>
            <a:solidFill>
              <a:srgbClr val="FFFFFF"/>
            </a:solidFill>
          </p:spPr>
          <p:txBody>
            <a:bodyPr/>
            <a:lstStyle/>
            <a:p>
              <a:pPr algn="ctr"/>
              <a:endParaRPr lang="en-US"/>
            </a:p>
          </p:txBody>
        </p:sp>
        <p:sp>
          <p:nvSpPr>
            <p:cNvPr id="12" name="Freeform 12"/>
            <p:cNvSpPr/>
            <p:nvPr/>
          </p:nvSpPr>
          <p:spPr>
            <a:xfrm>
              <a:off x="898398" y="909955"/>
              <a:ext cx="24765" cy="653161"/>
            </a:xfrm>
            <a:custGeom>
              <a:avLst/>
              <a:gdLst/>
              <a:ahLst/>
              <a:cxnLst/>
              <a:rect l="l" t="t" r="r" b="b"/>
              <a:pathLst>
                <a:path w="24765" h="653161">
                  <a:moveTo>
                    <a:pt x="0" y="0"/>
                  </a:moveTo>
                  <a:lnTo>
                    <a:pt x="0" y="0"/>
                  </a:lnTo>
                  <a:cubicBezTo>
                    <a:pt x="9652" y="193294"/>
                    <a:pt x="13589" y="414528"/>
                    <a:pt x="13843" y="653161"/>
                  </a:cubicBezTo>
                  <a:lnTo>
                    <a:pt x="22225" y="653161"/>
                  </a:lnTo>
                  <a:lnTo>
                    <a:pt x="24765" y="12446"/>
                  </a:lnTo>
                  <a:lnTo>
                    <a:pt x="0" y="0"/>
                  </a:lnTo>
                  <a:close/>
                </a:path>
              </a:pathLst>
            </a:custGeom>
            <a:solidFill>
              <a:srgbClr val="FFFFFF"/>
            </a:solidFill>
          </p:spPr>
          <p:txBody>
            <a:bodyPr/>
            <a:lstStyle/>
            <a:p>
              <a:pPr algn="ctr"/>
              <a:endParaRPr lang="en-US"/>
            </a:p>
          </p:txBody>
        </p:sp>
        <p:sp>
          <p:nvSpPr>
            <p:cNvPr id="13" name="Freeform 13"/>
            <p:cNvSpPr/>
            <p:nvPr/>
          </p:nvSpPr>
          <p:spPr>
            <a:xfrm>
              <a:off x="936752" y="935355"/>
              <a:ext cx="31750" cy="627761"/>
            </a:xfrm>
            <a:custGeom>
              <a:avLst/>
              <a:gdLst/>
              <a:ahLst/>
              <a:cxnLst/>
              <a:rect l="l" t="t" r="r" b="b"/>
              <a:pathLst>
                <a:path w="31750" h="627761">
                  <a:moveTo>
                    <a:pt x="11303" y="0"/>
                  </a:moveTo>
                  <a:cubicBezTo>
                    <a:pt x="13843" y="224917"/>
                    <a:pt x="11303" y="437007"/>
                    <a:pt x="0" y="627761"/>
                  </a:cubicBezTo>
                  <a:lnTo>
                    <a:pt x="10414" y="627761"/>
                  </a:lnTo>
                  <a:lnTo>
                    <a:pt x="31750" y="16002"/>
                  </a:lnTo>
                  <a:lnTo>
                    <a:pt x="11303" y="0"/>
                  </a:lnTo>
                  <a:close/>
                </a:path>
              </a:pathLst>
            </a:custGeom>
            <a:solidFill>
              <a:srgbClr val="FFFFFF"/>
            </a:solidFill>
          </p:spPr>
          <p:txBody>
            <a:bodyPr/>
            <a:lstStyle/>
            <a:p>
              <a:pPr algn="ctr"/>
              <a:endParaRPr lang="en-US"/>
            </a:p>
          </p:txBody>
        </p:sp>
        <p:sp>
          <p:nvSpPr>
            <p:cNvPr id="14" name="Freeform 14"/>
            <p:cNvSpPr/>
            <p:nvPr/>
          </p:nvSpPr>
          <p:spPr>
            <a:xfrm>
              <a:off x="758571" y="63500"/>
              <a:ext cx="565912" cy="1498854"/>
            </a:xfrm>
            <a:custGeom>
              <a:avLst/>
              <a:gdLst/>
              <a:ahLst/>
              <a:cxnLst/>
              <a:rect l="l" t="t" r="r" b="b"/>
              <a:pathLst>
                <a:path w="565912" h="1498854">
                  <a:moveTo>
                    <a:pt x="104648" y="0"/>
                  </a:moveTo>
                  <a:lnTo>
                    <a:pt x="49784" y="39497"/>
                  </a:lnTo>
                  <a:lnTo>
                    <a:pt x="41783" y="148717"/>
                  </a:lnTo>
                  <a:lnTo>
                    <a:pt x="12954" y="169672"/>
                  </a:lnTo>
                  <a:lnTo>
                    <a:pt x="0" y="354711"/>
                  </a:lnTo>
                  <a:lnTo>
                    <a:pt x="56769" y="400050"/>
                  </a:lnTo>
                  <a:lnTo>
                    <a:pt x="56769" y="697865"/>
                  </a:lnTo>
                  <a:lnTo>
                    <a:pt x="102616" y="725805"/>
                  </a:lnTo>
                  <a:lnTo>
                    <a:pt x="112014" y="94361"/>
                  </a:lnTo>
                  <a:lnTo>
                    <a:pt x="105029" y="103378"/>
                  </a:lnTo>
                  <a:lnTo>
                    <a:pt x="97028" y="102870"/>
                  </a:lnTo>
                  <a:lnTo>
                    <a:pt x="100965" y="19558"/>
                  </a:lnTo>
                  <a:lnTo>
                    <a:pt x="171577" y="129286"/>
                  </a:lnTo>
                  <a:lnTo>
                    <a:pt x="170688" y="222123"/>
                  </a:lnTo>
                  <a:lnTo>
                    <a:pt x="201549" y="252476"/>
                  </a:lnTo>
                  <a:lnTo>
                    <a:pt x="204978" y="775208"/>
                  </a:lnTo>
                  <a:lnTo>
                    <a:pt x="286131" y="817118"/>
                  </a:lnTo>
                  <a:lnTo>
                    <a:pt x="289052" y="592709"/>
                  </a:lnTo>
                  <a:lnTo>
                    <a:pt x="405511" y="698373"/>
                  </a:lnTo>
                  <a:lnTo>
                    <a:pt x="402590" y="840994"/>
                  </a:lnTo>
                  <a:cubicBezTo>
                    <a:pt x="353441" y="856742"/>
                    <a:pt x="300863" y="872363"/>
                    <a:pt x="246126" y="887730"/>
                  </a:cubicBezTo>
                  <a:cubicBezTo>
                    <a:pt x="248158" y="1098804"/>
                    <a:pt x="235458" y="1302766"/>
                    <a:pt x="206375" y="1498854"/>
                  </a:cubicBezTo>
                  <a:cubicBezTo>
                    <a:pt x="273304" y="1498473"/>
                    <a:pt x="338201" y="1492377"/>
                    <a:pt x="399415" y="1475613"/>
                  </a:cubicBezTo>
                  <a:cubicBezTo>
                    <a:pt x="506857" y="1259840"/>
                    <a:pt x="554736" y="1026414"/>
                    <a:pt x="565912" y="782066"/>
                  </a:cubicBezTo>
                  <a:lnTo>
                    <a:pt x="565912" y="782066"/>
                  </a:lnTo>
                  <a:cubicBezTo>
                    <a:pt x="522351" y="800227"/>
                    <a:pt x="473202" y="818007"/>
                    <a:pt x="419989" y="835406"/>
                  </a:cubicBezTo>
                  <a:lnTo>
                    <a:pt x="419989" y="835406"/>
                  </a:lnTo>
                  <a:lnTo>
                    <a:pt x="425958" y="687451"/>
                  </a:lnTo>
                  <a:lnTo>
                    <a:pt x="287020" y="559689"/>
                  </a:lnTo>
                  <a:lnTo>
                    <a:pt x="223774" y="593598"/>
                  </a:lnTo>
                  <a:lnTo>
                    <a:pt x="219329" y="245491"/>
                  </a:lnTo>
                  <a:lnTo>
                    <a:pt x="181610" y="204597"/>
                  </a:lnTo>
                  <a:lnTo>
                    <a:pt x="178689" y="106299"/>
                  </a:lnTo>
                  <a:lnTo>
                    <a:pt x="107442" y="0"/>
                  </a:lnTo>
                  <a:close/>
                </a:path>
              </a:pathLst>
            </a:custGeom>
            <a:solidFill>
              <a:srgbClr val="FFFFFF"/>
            </a:solidFill>
          </p:spPr>
          <p:txBody>
            <a:bodyPr/>
            <a:lstStyle/>
            <a:p>
              <a:pPr algn="ctr"/>
              <a:endParaRPr lang="en-US"/>
            </a:p>
          </p:txBody>
        </p:sp>
        <p:sp>
          <p:nvSpPr>
            <p:cNvPr id="15" name="Freeform 15"/>
            <p:cNvSpPr/>
            <p:nvPr/>
          </p:nvSpPr>
          <p:spPr>
            <a:xfrm>
              <a:off x="1187831" y="945896"/>
              <a:ext cx="192024" cy="586486"/>
            </a:xfrm>
            <a:custGeom>
              <a:avLst/>
              <a:gdLst/>
              <a:ahLst/>
              <a:cxnLst/>
              <a:rect l="l" t="t" r="r" b="b"/>
              <a:pathLst>
                <a:path w="192024" h="586486">
                  <a:moveTo>
                    <a:pt x="172593" y="0"/>
                  </a:moveTo>
                  <a:lnTo>
                    <a:pt x="192024" y="10922"/>
                  </a:lnTo>
                  <a:cubicBezTo>
                    <a:pt x="169799" y="248793"/>
                    <a:pt x="102108" y="431546"/>
                    <a:pt x="11430" y="586486"/>
                  </a:cubicBezTo>
                  <a:lnTo>
                    <a:pt x="0" y="584454"/>
                  </a:lnTo>
                  <a:cubicBezTo>
                    <a:pt x="97282" y="403860"/>
                    <a:pt x="155067" y="209169"/>
                    <a:pt x="172593" y="0"/>
                  </a:cubicBezTo>
                  <a:close/>
                </a:path>
              </a:pathLst>
            </a:custGeom>
            <a:solidFill>
              <a:srgbClr val="FFFFFF"/>
            </a:solidFill>
          </p:spPr>
          <p:txBody>
            <a:bodyPr/>
            <a:lstStyle/>
            <a:p>
              <a:pPr algn="ctr"/>
              <a:endParaRPr lang="en-US"/>
            </a:p>
          </p:txBody>
        </p:sp>
        <p:sp>
          <p:nvSpPr>
            <p:cNvPr id="16" name="Freeform 16"/>
            <p:cNvSpPr/>
            <p:nvPr/>
          </p:nvSpPr>
          <p:spPr>
            <a:xfrm>
              <a:off x="1234059" y="975487"/>
              <a:ext cx="199390" cy="545592"/>
            </a:xfrm>
            <a:custGeom>
              <a:avLst/>
              <a:gdLst/>
              <a:ahLst/>
              <a:cxnLst/>
              <a:rect l="l" t="t" r="r" b="b"/>
              <a:pathLst>
                <a:path w="199390" h="545592">
                  <a:moveTo>
                    <a:pt x="182499" y="0"/>
                  </a:moveTo>
                  <a:lnTo>
                    <a:pt x="199390" y="10922"/>
                  </a:lnTo>
                  <a:cubicBezTo>
                    <a:pt x="177800" y="203708"/>
                    <a:pt x="113411" y="381508"/>
                    <a:pt x="9017" y="545592"/>
                  </a:cubicBezTo>
                  <a:lnTo>
                    <a:pt x="0" y="540258"/>
                  </a:lnTo>
                  <a:cubicBezTo>
                    <a:pt x="145923" y="296799"/>
                    <a:pt x="160909" y="150749"/>
                    <a:pt x="182372" y="0"/>
                  </a:cubicBezTo>
                  <a:close/>
                </a:path>
              </a:pathLst>
            </a:custGeom>
            <a:solidFill>
              <a:srgbClr val="FFFFFF"/>
            </a:solidFill>
          </p:spPr>
          <p:txBody>
            <a:bodyPr/>
            <a:lstStyle/>
            <a:p>
              <a:pPr algn="ctr"/>
              <a:endParaRPr lang="en-US"/>
            </a:p>
          </p:txBody>
        </p:sp>
        <p:sp>
          <p:nvSpPr>
            <p:cNvPr id="17" name="Freeform 17"/>
            <p:cNvSpPr/>
            <p:nvPr/>
          </p:nvSpPr>
          <p:spPr>
            <a:xfrm>
              <a:off x="1276604" y="1000252"/>
              <a:ext cx="207899" cy="507111"/>
            </a:xfrm>
            <a:custGeom>
              <a:avLst/>
              <a:gdLst/>
              <a:ahLst/>
              <a:cxnLst/>
              <a:rect l="l" t="t" r="r" b="b"/>
              <a:pathLst>
                <a:path w="207899" h="507111">
                  <a:moveTo>
                    <a:pt x="191008" y="127"/>
                  </a:moveTo>
                  <a:lnTo>
                    <a:pt x="207899" y="9779"/>
                  </a:lnTo>
                  <a:cubicBezTo>
                    <a:pt x="179324" y="193294"/>
                    <a:pt x="113538" y="358775"/>
                    <a:pt x="12573" y="507111"/>
                  </a:cubicBezTo>
                  <a:lnTo>
                    <a:pt x="0" y="504063"/>
                  </a:lnTo>
                  <a:cubicBezTo>
                    <a:pt x="96139" y="358648"/>
                    <a:pt x="168402" y="196596"/>
                    <a:pt x="191008" y="0"/>
                  </a:cubicBezTo>
                  <a:close/>
                </a:path>
              </a:pathLst>
            </a:custGeom>
            <a:solidFill>
              <a:srgbClr val="FFFFFF"/>
            </a:solidFill>
          </p:spPr>
          <p:txBody>
            <a:bodyPr/>
            <a:lstStyle/>
            <a:p>
              <a:pPr algn="ctr"/>
              <a:endParaRPr lang="en-US"/>
            </a:p>
          </p:txBody>
        </p:sp>
        <p:sp>
          <p:nvSpPr>
            <p:cNvPr id="18" name="Freeform 18"/>
            <p:cNvSpPr/>
            <p:nvPr/>
          </p:nvSpPr>
          <p:spPr>
            <a:xfrm>
              <a:off x="1314323" y="1020445"/>
              <a:ext cx="212598" cy="474853"/>
            </a:xfrm>
            <a:custGeom>
              <a:avLst/>
              <a:gdLst/>
              <a:ahLst/>
              <a:cxnLst/>
              <a:rect l="l" t="t" r="r" b="b"/>
              <a:pathLst>
                <a:path w="212598" h="474853">
                  <a:moveTo>
                    <a:pt x="196342" y="127"/>
                  </a:moveTo>
                  <a:lnTo>
                    <a:pt x="212598" y="6731"/>
                  </a:lnTo>
                  <a:cubicBezTo>
                    <a:pt x="181864" y="177292"/>
                    <a:pt x="115697" y="333502"/>
                    <a:pt x="12954" y="474853"/>
                  </a:cubicBezTo>
                  <a:lnTo>
                    <a:pt x="0" y="471805"/>
                  </a:lnTo>
                  <a:cubicBezTo>
                    <a:pt x="94107" y="351409"/>
                    <a:pt x="171323" y="167894"/>
                    <a:pt x="196342" y="0"/>
                  </a:cubicBezTo>
                  <a:close/>
                </a:path>
              </a:pathLst>
            </a:custGeom>
            <a:solidFill>
              <a:srgbClr val="FFFFFF"/>
            </a:solidFill>
          </p:spPr>
          <p:txBody>
            <a:bodyPr/>
            <a:lstStyle/>
            <a:p>
              <a:pPr algn="ctr"/>
              <a:endParaRPr lang="en-US"/>
            </a:p>
          </p:txBody>
        </p:sp>
        <p:sp>
          <p:nvSpPr>
            <p:cNvPr id="19" name="Freeform 19"/>
            <p:cNvSpPr/>
            <p:nvPr/>
          </p:nvSpPr>
          <p:spPr>
            <a:xfrm>
              <a:off x="1354836" y="1033653"/>
              <a:ext cx="203962" cy="447167"/>
            </a:xfrm>
            <a:custGeom>
              <a:avLst/>
              <a:gdLst/>
              <a:ahLst/>
              <a:cxnLst/>
              <a:rect l="l" t="t" r="r" b="b"/>
              <a:pathLst>
                <a:path w="203962" h="447167">
                  <a:moveTo>
                    <a:pt x="191389" y="0"/>
                  </a:moveTo>
                  <a:lnTo>
                    <a:pt x="203962" y="7620"/>
                  </a:lnTo>
                  <a:cubicBezTo>
                    <a:pt x="171450" y="159512"/>
                    <a:pt x="104140" y="319151"/>
                    <a:pt x="6985" y="447167"/>
                  </a:cubicBezTo>
                  <a:lnTo>
                    <a:pt x="0" y="447167"/>
                  </a:lnTo>
                  <a:cubicBezTo>
                    <a:pt x="91059" y="324866"/>
                    <a:pt x="154813" y="175768"/>
                    <a:pt x="191389" y="0"/>
                  </a:cubicBezTo>
                  <a:close/>
                </a:path>
              </a:pathLst>
            </a:custGeom>
            <a:solidFill>
              <a:srgbClr val="FFFFFF"/>
            </a:solidFill>
          </p:spPr>
          <p:txBody>
            <a:bodyPr/>
            <a:lstStyle/>
            <a:p>
              <a:pPr algn="ctr"/>
              <a:endParaRPr lang="en-US"/>
            </a:p>
          </p:txBody>
        </p:sp>
        <p:sp>
          <p:nvSpPr>
            <p:cNvPr id="20" name="Freeform 20"/>
            <p:cNvSpPr/>
            <p:nvPr/>
          </p:nvSpPr>
          <p:spPr>
            <a:xfrm>
              <a:off x="1390904" y="1041146"/>
              <a:ext cx="200406" cy="421259"/>
            </a:xfrm>
            <a:custGeom>
              <a:avLst/>
              <a:gdLst/>
              <a:ahLst/>
              <a:cxnLst/>
              <a:rect l="l" t="t" r="r" b="b"/>
              <a:pathLst>
                <a:path w="200406" h="421259">
                  <a:moveTo>
                    <a:pt x="188468" y="127"/>
                  </a:moveTo>
                  <a:lnTo>
                    <a:pt x="200406" y="8382"/>
                  </a:lnTo>
                  <a:cubicBezTo>
                    <a:pt x="164084" y="166878"/>
                    <a:pt x="98425" y="302895"/>
                    <a:pt x="9652" y="421259"/>
                  </a:cubicBezTo>
                  <a:lnTo>
                    <a:pt x="0" y="420624"/>
                  </a:lnTo>
                  <a:cubicBezTo>
                    <a:pt x="85725" y="309626"/>
                    <a:pt x="148082" y="168783"/>
                    <a:pt x="188468" y="0"/>
                  </a:cubicBezTo>
                  <a:close/>
                </a:path>
              </a:pathLst>
            </a:custGeom>
            <a:solidFill>
              <a:srgbClr val="FFFFFF"/>
            </a:solidFill>
          </p:spPr>
          <p:txBody>
            <a:bodyPr/>
            <a:lstStyle/>
            <a:p>
              <a:pPr algn="ctr"/>
              <a:endParaRPr lang="en-US"/>
            </a:p>
          </p:txBody>
        </p:sp>
        <p:sp>
          <p:nvSpPr>
            <p:cNvPr id="21" name="Freeform 21"/>
            <p:cNvSpPr/>
            <p:nvPr/>
          </p:nvSpPr>
          <p:spPr>
            <a:xfrm>
              <a:off x="1389126" y="458978"/>
              <a:ext cx="405130" cy="983615"/>
            </a:xfrm>
            <a:custGeom>
              <a:avLst/>
              <a:gdLst/>
              <a:ahLst/>
              <a:cxnLst/>
              <a:rect l="l" t="t" r="r" b="b"/>
              <a:pathLst>
                <a:path w="405130" h="983615">
                  <a:moveTo>
                    <a:pt x="42926" y="983615"/>
                  </a:moveTo>
                  <a:lnTo>
                    <a:pt x="61849" y="978662"/>
                  </a:lnTo>
                  <a:cubicBezTo>
                    <a:pt x="153543" y="866775"/>
                    <a:pt x="213995" y="707263"/>
                    <a:pt x="257810" y="522351"/>
                  </a:cubicBezTo>
                  <a:lnTo>
                    <a:pt x="188214" y="503936"/>
                  </a:lnTo>
                  <a:cubicBezTo>
                    <a:pt x="217297" y="351282"/>
                    <a:pt x="218567" y="190881"/>
                    <a:pt x="192659" y="22606"/>
                  </a:cubicBezTo>
                  <a:cubicBezTo>
                    <a:pt x="255143" y="115443"/>
                    <a:pt x="317373" y="199263"/>
                    <a:pt x="379222" y="268478"/>
                  </a:cubicBezTo>
                  <a:cubicBezTo>
                    <a:pt x="380492" y="504952"/>
                    <a:pt x="308356" y="708152"/>
                    <a:pt x="194183" y="892302"/>
                  </a:cubicBezTo>
                  <a:lnTo>
                    <a:pt x="224409" y="869315"/>
                  </a:lnTo>
                  <a:cubicBezTo>
                    <a:pt x="337947" y="684403"/>
                    <a:pt x="405130" y="484505"/>
                    <a:pt x="399034" y="260858"/>
                  </a:cubicBezTo>
                  <a:cubicBezTo>
                    <a:pt x="339344" y="195199"/>
                    <a:pt x="268478" y="102616"/>
                    <a:pt x="193548" y="0"/>
                  </a:cubicBezTo>
                  <a:cubicBezTo>
                    <a:pt x="128397" y="1778"/>
                    <a:pt x="63881" y="14859"/>
                    <a:pt x="0" y="38862"/>
                  </a:cubicBezTo>
                  <a:cubicBezTo>
                    <a:pt x="13843" y="174244"/>
                    <a:pt x="15113" y="305435"/>
                    <a:pt x="3556" y="432435"/>
                  </a:cubicBezTo>
                  <a:cubicBezTo>
                    <a:pt x="83312" y="482600"/>
                    <a:pt x="160401" y="520573"/>
                    <a:pt x="233299" y="538607"/>
                  </a:cubicBezTo>
                  <a:cubicBezTo>
                    <a:pt x="201422" y="705358"/>
                    <a:pt x="133604" y="851154"/>
                    <a:pt x="42799" y="983488"/>
                  </a:cubicBezTo>
                  <a:close/>
                </a:path>
              </a:pathLst>
            </a:custGeom>
            <a:solidFill>
              <a:srgbClr val="FFFFFF"/>
            </a:solidFill>
          </p:spPr>
          <p:txBody>
            <a:bodyPr/>
            <a:lstStyle/>
            <a:p>
              <a:pPr algn="ctr"/>
              <a:endParaRPr lang="en-US"/>
            </a:p>
          </p:txBody>
        </p:sp>
        <p:sp>
          <p:nvSpPr>
            <p:cNvPr id="22" name="Freeform 22"/>
            <p:cNvSpPr/>
            <p:nvPr/>
          </p:nvSpPr>
          <p:spPr>
            <a:xfrm>
              <a:off x="1633347" y="603758"/>
              <a:ext cx="111506" cy="150876"/>
            </a:xfrm>
            <a:custGeom>
              <a:avLst/>
              <a:gdLst/>
              <a:ahLst/>
              <a:cxnLst/>
              <a:rect l="l" t="t" r="r" b="b"/>
              <a:pathLst>
                <a:path w="111506" h="150876">
                  <a:moveTo>
                    <a:pt x="0" y="0"/>
                  </a:moveTo>
                  <a:lnTo>
                    <a:pt x="111506" y="135636"/>
                  </a:lnTo>
                  <a:lnTo>
                    <a:pt x="111506" y="150876"/>
                  </a:lnTo>
                  <a:lnTo>
                    <a:pt x="0" y="22860"/>
                  </a:lnTo>
                  <a:close/>
                </a:path>
              </a:pathLst>
            </a:custGeom>
            <a:solidFill>
              <a:srgbClr val="FFFFFF"/>
            </a:solidFill>
          </p:spPr>
          <p:txBody>
            <a:bodyPr/>
            <a:lstStyle/>
            <a:p>
              <a:pPr algn="ctr"/>
              <a:endParaRPr lang="en-US"/>
            </a:p>
          </p:txBody>
        </p:sp>
        <p:sp>
          <p:nvSpPr>
            <p:cNvPr id="23" name="Freeform 23"/>
            <p:cNvSpPr/>
            <p:nvPr/>
          </p:nvSpPr>
          <p:spPr>
            <a:xfrm>
              <a:off x="1637411" y="684530"/>
              <a:ext cx="91059" cy="115570"/>
            </a:xfrm>
            <a:custGeom>
              <a:avLst/>
              <a:gdLst/>
              <a:ahLst/>
              <a:cxnLst/>
              <a:rect l="l" t="t" r="r" b="b"/>
              <a:pathLst>
                <a:path w="91059" h="115570">
                  <a:moveTo>
                    <a:pt x="0" y="0"/>
                  </a:moveTo>
                  <a:lnTo>
                    <a:pt x="91059" y="100330"/>
                  </a:lnTo>
                  <a:lnTo>
                    <a:pt x="91059" y="115570"/>
                  </a:lnTo>
                  <a:lnTo>
                    <a:pt x="0" y="19812"/>
                  </a:lnTo>
                  <a:close/>
                </a:path>
              </a:pathLst>
            </a:custGeom>
            <a:solidFill>
              <a:srgbClr val="FFFFFF"/>
            </a:solidFill>
          </p:spPr>
          <p:txBody>
            <a:bodyPr/>
            <a:lstStyle/>
            <a:p>
              <a:pPr algn="ctr"/>
              <a:endParaRPr lang="en-US"/>
            </a:p>
          </p:txBody>
        </p:sp>
        <p:sp>
          <p:nvSpPr>
            <p:cNvPr id="24" name="Freeform 24"/>
            <p:cNvSpPr/>
            <p:nvPr/>
          </p:nvSpPr>
          <p:spPr>
            <a:xfrm>
              <a:off x="1637411" y="764286"/>
              <a:ext cx="51689" cy="64262"/>
            </a:xfrm>
            <a:custGeom>
              <a:avLst/>
              <a:gdLst/>
              <a:ahLst/>
              <a:cxnLst/>
              <a:rect l="l" t="t" r="r" b="b"/>
              <a:pathLst>
                <a:path w="51689" h="64262">
                  <a:moveTo>
                    <a:pt x="0" y="0"/>
                  </a:moveTo>
                  <a:lnTo>
                    <a:pt x="51689" y="51943"/>
                  </a:lnTo>
                  <a:lnTo>
                    <a:pt x="51689" y="64262"/>
                  </a:lnTo>
                  <a:lnTo>
                    <a:pt x="0" y="23749"/>
                  </a:lnTo>
                  <a:close/>
                </a:path>
              </a:pathLst>
            </a:custGeom>
            <a:solidFill>
              <a:srgbClr val="FFFFFF"/>
            </a:solidFill>
          </p:spPr>
          <p:txBody>
            <a:bodyPr/>
            <a:lstStyle/>
            <a:p>
              <a:pPr algn="ctr"/>
              <a:endParaRPr lang="en-US"/>
            </a:p>
          </p:txBody>
        </p:sp>
        <p:sp>
          <p:nvSpPr>
            <p:cNvPr id="25" name="Freeform 25"/>
            <p:cNvSpPr/>
            <p:nvPr/>
          </p:nvSpPr>
          <p:spPr>
            <a:xfrm>
              <a:off x="1633347" y="824103"/>
              <a:ext cx="15240" cy="35941"/>
            </a:xfrm>
            <a:custGeom>
              <a:avLst/>
              <a:gdLst/>
              <a:ahLst/>
              <a:cxnLst/>
              <a:rect l="l" t="t" r="r" b="b"/>
              <a:pathLst>
                <a:path w="15240" h="35941">
                  <a:moveTo>
                    <a:pt x="0" y="0"/>
                  </a:moveTo>
                  <a:lnTo>
                    <a:pt x="15240" y="21336"/>
                  </a:lnTo>
                  <a:lnTo>
                    <a:pt x="15240" y="35941"/>
                  </a:lnTo>
                  <a:lnTo>
                    <a:pt x="0" y="20701"/>
                  </a:lnTo>
                  <a:close/>
                </a:path>
              </a:pathLst>
            </a:custGeom>
            <a:solidFill>
              <a:srgbClr val="FFFFFF"/>
            </a:solidFill>
          </p:spPr>
          <p:txBody>
            <a:bodyPr/>
            <a:lstStyle/>
            <a:p>
              <a:pPr algn="ctr"/>
              <a:endParaRPr lang="en-US"/>
            </a:p>
          </p:txBody>
        </p:sp>
      </p:grpSp>
      <p:sp>
        <p:nvSpPr>
          <p:cNvPr id="26" name="Freeform 26"/>
          <p:cNvSpPr/>
          <p:nvPr/>
        </p:nvSpPr>
        <p:spPr>
          <a:xfrm>
            <a:off x="12425420" y="6682911"/>
            <a:ext cx="5926084" cy="3667582"/>
          </a:xfrm>
          <a:custGeom>
            <a:avLst/>
            <a:gdLst/>
            <a:ahLst/>
            <a:cxnLst/>
            <a:rect l="l" t="t" r="r" b="b"/>
            <a:pathLst>
              <a:path w="5926084" h="3667582">
                <a:moveTo>
                  <a:pt x="0" y="0"/>
                </a:moveTo>
                <a:lnTo>
                  <a:pt x="5926083" y="0"/>
                </a:lnTo>
                <a:lnTo>
                  <a:pt x="5926083" y="3667583"/>
                </a:lnTo>
                <a:lnTo>
                  <a:pt x="0" y="366758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7" name="TextBox 27"/>
          <p:cNvSpPr txBox="1"/>
          <p:nvPr/>
        </p:nvSpPr>
        <p:spPr>
          <a:xfrm>
            <a:off x="-10" y="3390900"/>
            <a:ext cx="18288009" cy="1966564"/>
          </a:xfrm>
          <a:prstGeom prst="rect">
            <a:avLst/>
          </a:prstGeom>
        </p:spPr>
        <p:txBody>
          <a:bodyPr wrap="square" lIns="0" tIns="0" rIns="0" bIns="0" rtlCol="0" anchor="t">
            <a:spAutoFit/>
          </a:bodyPr>
          <a:lstStyle/>
          <a:p>
            <a:pPr algn="ctr">
              <a:lnSpc>
                <a:spcPts val="15912"/>
              </a:lnSpc>
            </a:pPr>
            <a:r>
              <a:rPr lang="en-US" sz="11366" b="1" spc="1125" dirty="0">
                <a:solidFill>
                  <a:srgbClr val="FFFFFF"/>
                </a:solidFill>
                <a:latin typeface="League Spartan"/>
                <a:ea typeface="League Spartan"/>
                <a:cs typeface="League Spartan"/>
                <a:sym typeface="League Spartan"/>
              </a:rPr>
              <a:t>AA ADVISORS </a:t>
            </a:r>
          </a:p>
        </p:txBody>
      </p:sp>
      <p:sp>
        <p:nvSpPr>
          <p:cNvPr id="28" name="TextBox 28"/>
          <p:cNvSpPr txBox="1"/>
          <p:nvPr/>
        </p:nvSpPr>
        <p:spPr>
          <a:xfrm>
            <a:off x="4818375" y="5280046"/>
            <a:ext cx="8903284" cy="587981"/>
          </a:xfrm>
          <a:prstGeom prst="rect">
            <a:avLst/>
          </a:prstGeom>
        </p:spPr>
        <p:txBody>
          <a:bodyPr lIns="0" tIns="0" rIns="0" bIns="0" rtlCol="0" anchor="t">
            <a:spAutoFit/>
          </a:bodyPr>
          <a:lstStyle/>
          <a:p>
            <a:pPr algn="ctr">
              <a:lnSpc>
                <a:spcPts val="4800"/>
              </a:lnSpc>
            </a:pPr>
            <a:r>
              <a:rPr lang="en-US" sz="3815" spc="381" dirty="0">
                <a:solidFill>
                  <a:srgbClr val="FFFFFF"/>
                </a:solidFill>
                <a:latin typeface="Arimo Medium"/>
                <a:ea typeface="Arimo Medium"/>
                <a:cs typeface="Arimo Medium"/>
                <a:sym typeface="Arimo"/>
              </a:rPr>
              <a:t>Corporate Presentation</a:t>
            </a:r>
          </a:p>
        </p:txBody>
      </p:sp>
      <p:sp>
        <p:nvSpPr>
          <p:cNvPr id="29" name="TextBox 29"/>
          <p:cNvSpPr txBox="1"/>
          <p:nvPr/>
        </p:nvSpPr>
        <p:spPr>
          <a:xfrm>
            <a:off x="6019265" y="5932272"/>
            <a:ext cx="6055399" cy="1040028"/>
          </a:xfrm>
          <a:prstGeom prst="rect">
            <a:avLst/>
          </a:prstGeom>
        </p:spPr>
        <p:txBody>
          <a:bodyPr wrap="square" lIns="0" tIns="0" rIns="0" bIns="0" rtlCol="0" anchor="t">
            <a:spAutoFit/>
          </a:bodyPr>
          <a:lstStyle/>
          <a:p>
            <a:pPr algn="ctr">
              <a:lnSpc>
                <a:spcPts val="9539"/>
              </a:lnSpc>
            </a:pPr>
            <a:r>
              <a:rPr lang="en-US" sz="3815" spc="385">
                <a:solidFill>
                  <a:srgbClr val="FFFFFF"/>
                </a:solidFill>
                <a:latin typeface="Arimo"/>
                <a:ea typeface="Arimo"/>
                <a:cs typeface="Arimo"/>
                <a:sym typeface="Arimo"/>
              </a:rPr>
              <a:t>October </a:t>
            </a:r>
            <a:r>
              <a:rPr lang="en-US" sz="3815" spc="385" dirty="0">
                <a:solidFill>
                  <a:srgbClr val="FFFFFF"/>
                </a:solidFill>
                <a:latin typeface="Arimo"/>
                <a:ea typeface="Arimo"/>
                <a:cs typeface="Arimo"/>
                <a:sym typeface="Arimo"/>
              </a:rPr>
              <a:t>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9600" y="-123510"/>
            <a:ext cx="19041618" cy="11242577"/>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25" name="Group 4">
            <a:extLst>
              <a:ext uri="{FF2B5EF4-FFF2-40B4-BE49-F238E27FC236}">
                <a16:creationId xmlns:a16="http://schemas.microsoft.com/office/drawing/2014/main" id="{33B77DB0-1E34-483A-B11F-A15B06AFA7AF}"/>
              </a:ext>
            </a:extLst>
          </p:cNvPr>
          <p:cNvGrpSpPr>
            <a:grpSpLocks noChangeAspect="1"/>
          </p:cNvGrpSpPr>
          <p:nvPr/>
        </p:nvGrpSpPr>
        <p:grpSpPr>
          <a:xfrm>
            <a:off x="9431309" y="6955193"/>
            <a:ext cx="8920162" cy="3065107"/>
            <a:chOff x="0" y="0"/>
            <a:chExt cx="8920162" cy="2367928"/>
          </a:xfrm>
        </p:grpSpPr>
        <p:sp>
          <p:nvSpPr>
            <p:cNvPr id="26" name="Freeform 5">
              <a:extLst>
                <a:ext uri="{FF2B5EF4-FFF2-40B4-BE49-F238E27FC236}">
                  <a16:creationId xmlns:a16="http://schemas.microsoft.com/office/drawing/2014/main" id="{1DC53336-BA5A-6C4A-9C2A-7FCD5558DBA8}"/>
                </a:ext>
              </a:extLst>
            </p:cNvPr>
            <p:cNvSpPr/>
            <p:nvPr/>
          </p:nvSpPr>
          <p:spPr>
            <a:xfrm>
              <a:off x="63500" y="63500"/>
              <a:ext cx="8793099" cy="2240915"/>
            </a:xfrm>
            <a:custGeom>
              <a:avLst/>
              <a:gdLst/>
              <a:ahLst/>
              <a:cxnLst/>
              <a:rect l="l" t="t" r="r" b="b"/>
              <a:pathLst>
                <a:path w="8793099" h="2240915">
                  <a:moveTo>
                    <a:pt x="0" y="0"/>
                  </a:moveTo>
                  <a:lnTo>
                    <a:pt x="0" y="2240915"/>
                  </a:lnTo>
                  <a:lnTo>
                    <a:pt x="8793099" y="2240915"/>
                  </a:lnTo>
                  <a:lnTo>
                    <a:pt x="8793099" y="0"/>
                  </a:lnTo>
                  <a:close/>
                </a:path>
              </a:pathLst>
            </a:custGeom>
            <a:solidFill>
              <a:srgbClr val="FFFFFF"/>
            </a:solidFill>
          </p:spPr>
          <p:txBody>
            <a:bodyPr/>
            <a:lstStyle/>
            <a:p>
              <a:endParaRPr lang="en-US" dirty="0"/>
            </a:p>
          </p:txBody>
        </p:sp>
        <p:sp>
          <p:nvSpPr>
            <p:cNvPr id="27" name="Freeform 6">
              <a:extLst>
                <a:ext uri="{FF2B5EF4-FFF2-40B4-BE49-F238E27FC236}">
                  <a16:creationId xmlns:a16="http://schemas.microsoft.com/office/drawing/2014/main" id="{8BC57D91-975A-FB9E-4171-E87F146724EC}"/>
                </a:ext>
              </a:extLst>
            </p:cNvPr>
            <p:cNvSpPr/>
            <p:nvPr/>
          </p:nvSpPr>
          <p:spPr>
            <a:xfrm>
              <a:off x="396621" y="64135"/>
              <a:ext cx="2328672" cy="1765808"/>
            </a:xfrm>
            <a:custGeom>
              <a:avLst/>
              <a:gdLst/>
              <a:ahLst/>
              <a:cxnLst/>
              <a:rect l="l" t="t" r="r" b="b"/>
              <a:pathLst>
                <a:path w="2328672" h="1765808">
                  <a:moveTo>
                    <a:pt x="0" y="0"/>
                  </a:moveTo>
                  <a:lnTo>
                    <a:pt x="0" y="1765808"/>
                  </a:lnTo>
                  <a:lnTo>
                    <a:pt x="0" y="1765808"/>
                  </a:lnTo>
                  <a:lnTo>
                    <a:pt x="2328672" y="1765808"/>
                  </a:lnTo>
                  <a:lnTo>
                    <a:pt x="2328672" y="0"/>
                  </a:lnTo>
                  <a:close/>
                </a:path>
              </a:pathLst>
            </a:custGeom>
            <a:solidFill>
              <a:srgbClr val="4874B0"/>
            </a:solidFill>
          </p:spPr>
          <p:txBody>
            <a:bodyPr/>
            <a:lstStyle/>
            <a:p>
              <a:endParaRPr lang="en-US"/>
            </a:p>
          </p:txBody>
        </p:sp>
      </p:grpSp>
      <p:grpSp>
        <p:nvGrpSpPr>
          <p:cNvPr id="22" name="Group 4">
            <a:extLst>
              <a:ext uri="{FF2B5EF4-FFF2-40B4-BE49-F238E27FC236}">
                <a16:creationId xmlns:a16="http://schemas.microsoft.com/office/drawing/2014/main" id="{DA780B63-339F-7E43-0D29-76DAC1FDF267}"/>
              </a:ext>
            </a:extLst>
          </p:cNvPr>
          <p:cNvGrpSpPr>
            <a:grpSpLocks noChangeAspect="1"/>
          </p:cNvGrpSpPr>
          <p:nvPr/>
        </p:nvGrpSpPr>
        <p:grpSpPr>
          <a:xfrm>
            <a:off x="9499156" y="3744723"/>
            <a:ext cx="8793099" cy="2900699"/>
            <a:chOff x="63500" y="63500"/>
            <a:chExt cx="8793099" cy="2240915"/>
          </a:xfrm>
        </p:grpSpPr>
        <p:sp>
          <p:nvSpPr>
            <p:cNvPr id="23" name="Freeform 5">
              <a:extLst>
                <a:ext uri="{FF2B5EF4-FFF2-40B4-BE49-F238E27FC236}">
                  <a16:creationId xmlns:a16="http://schemas.microsoft.com/office/drawing/2014/main" id="{3C0F0844-3D31-EC1C-EAA2-0079761D7D5C}"/>
                </a:ext>
              </a:extLst>
            </p:cNvPr>
            <p:cNvSpPr/>
            <p:nvPr/>
          </p:nvSpPr>
          <p:spPr>
            <a:xfrm>
              <a:off x="63500" y="63500"/>
              <a:ext cx="8793099" cy="2240915"/>
            </a:xfrm>
            <a:custGeom>
              <a:avLst/>
              <a:gdLst/>
              <a:ahLst/>
              <a:cxnLst/>
              <a:rect l="l" t="t" r="r" b="b"/>
              <a:pathLst>
                <a:path w="8793099" h="2240915">
                  <a:moveTo>
                    <a:pt x="0" y="0"/>
                  </a:moveTo>
                  <a:lnTo>
                    <a:pt x="0" y="2240915"/>
                  </a:lnTo>
                  <a:lnTo>
                    <a:pt x="8793099" y="2240915"/>
                  </a:lnTo>
                  <a:lnTo>
                    <a:pt x="8793099" y="0"/>
                  </a:lnTo>
                  <a:close/>
                </a:path>
              </a:pathLst>
            </a:custGeom>
            <a:solidFill>
              <a:srgbClr val="FFFFFF"/>
            </a:solidFill>
          </p:spPr>
          <p:txBody>
            <a:bodyPr/>
            <a:lstStyle/>
            <a:p>
              <a:endParaRPr lang="en-US" dirty="0"/>
            </a:p>
          </p:txBody>
        </p:sp>
        <p:sp>
          <p:nvSpPr>
            <p:cNvPr id="24" name="Freeform 6">
              <a:extLst>
                <a:ext uri="{FF2B5EF4-FFF2-40B4-BE49-F238E27FC236}">
                  <a16:creationId xmlns:a16="http://schemas.microsoft.com/office/drawing/2014/main" id="{7C1B39AC-07C6-860B-E996-3BF3EB7498A4}"/>
                </a:ext>
              </a:extLst>
            </p:cNvPr>
            <p:cNvSpPr/>
            <p:nvPr/>
          </p:nvSpPr>
          <p:spPr>
            <a:xfrm>
              <a:off x="396621" y="64135"/>
              <a:ext cx="2328672" cy="1765808"/>
            </a:xfrm>
            <a:custGeom>
              <a:avLst/>
              <a:gdLst/>
              <a:ahLst/>
              <a:cxnLst/>
              <a:rect l="l" t="t" r="r" b="b"/>
              <a:pathLst>
                <a:path w="2328672" h="1765808">
                  <a:moveTo>
                    <a:pt x="0" y="0"/>
                  </a:moveTo>
                  <a:lnTo>
                    <a:pt x="0" y="1765808"/>
                  </a:lnTo>
                  <a:lnTo>
                    <a:pt x="0" y="1765808"/>
                  </a:lnTo>
                  <a:lnTo>
                    <a:pt x="2328672" y="1765808"/>
                  </a:lnTo>
                  <a:lnTo>
                    <a:pt x="2328672" y="0"/>
                  </a:lnTo>
                  <a:close/>
                </a:path>
              </a:pathLst>
            </a:custGeom>
            <a:solidFill>
              <a:srgbClr val="4874B0"/>
            </a:solidFill>
          </p:spPr>
          <p:txBody>
            <a:bodyPr/>
            <a:lstStyle/>
            <a:p>
              <a:endParaRPr lang="en-US"/>
            </a:p>
          </p:txBody>
        </p:sp>
      </p:grpSp>
      <p:sp>
        <p:nvSpPr>
          <p:cNvPr id="3" name="Freeform 3"/>
          <p:cNvSpPr/>
          <p:nvPr/>
        </p:nvSpPr>
        <p:spPr>
          <a:xfrm>
            <a:off x="502006" y="468122"/>
            <a:ext cx="7758808" cy="6337935"/>
          </a:xfrm>
          <a:custGeom>
            <a:avLst/>
            <a:gdLst/>
            <a:ahLst/>
            <a:cxnLst/>
            <a:rect l="l" t="t" r="r" b="b"/>
            <a:pathLst>
              <a:path w="7758808" h="6337935">
                <a:moveTo>
                  <a:pt x="0" y="0"/>
                </a:moveTo>
                <a:lnTo>
                  <a:pt x="7758808" y="0"/>
                </a:lnTo>
                <a:lnTo>
                  <a:pt x="7758808" y="6337935"/>
                </a:lnTo>
                <a:lnTo>
                  <a:pt x="0" y="6337935"/>
                </a:lnTo>
                <a:lnTo>
                  <a:pt x="0" y="0"/>
                </a:lnTo>
                <a:close/>
              </a:path>
            </a:pathLst>
          </a:custGeom>
          <a:blipFill>
            <a:blip r:embed="rId4"/>
            <a:stretch>
              <a:fillRect t="-18879" b="-18879"/>
            </a:stretch>
          </a:blipFill>
        </p:spPr>
        <p:txBody>
          <a:bodyPr/>
          <a:lstStyle/>
          <a:p>
            <a:endParaRPr lang="en-US"/>
          </a:p>
        </p:txBody>
      </p:sp>
      <p:grpSp>
        <p:nvGrpSpPr>
          <p:cNvPr id="4" name="Group 4"/>
          <p:cNvGrpSpPr>
            <a:grpSpLocks noChangeAspect="1"/>
          </p:cNvGrpSpPr>
          <p:nvPr/>
        </p:nvGrpSpPr>
        <p:grpSpPr>
          <a:xfrm>
            <a:off x="9431341" y="385926"/>
            <a:ext cx="8920162" cy="3065107"/>
            <a:chOff x="0" y="0"/>
            <a:chExt cx="8920162" cy="2367928"/>
          </a:xfrm>
        </p:grpSpPr>
        <p:sp>
          <p:nvSpPr>
            <p:cNvPr id="5" name="Freeform 5"/>
            <p:cNvSpPr/>
            <p:nvPr/>
          </p:nvSpPr>
          <p:spPr>
            <a:xfrm>
              <a:off x="63500" y="63500"/>
              <a:ext cx="8793099" cy="2240915"/>
            </a:xfrm>
            <a:custGeom>
              <a:avLst/>
              <a:gdLst/>
              <a:ahLst/>
              <a:cxnLst/>
              <a:rect l="l" t="t" r="r" b="b"/>
              <a:pathLst>
                <a:path w="8793099" h="2240915">
                  <a:moveTo>
                    <a:pt x="0" y="0"/>
                  </a:moveTo>
                  <a:lnTo>
                    <a:pt x="0" y="2240915"/>
                  </a:lnTo>
                  <a:lnTo>
                    <a:pt x="8793099" y="2240915"/>
                  </a:lnTo>
                  <a:lnTo>
                    <a:pt x="8793099" y="0"/>
                  </a:lnTo>
                  <a:close/>
                </a:path>
              </a:pathLst>
            </a:custGeom>
            <a:solidFill>
              <a:srgbClr val="FFFFFF"/>
            </a:solidFill>
          </p:spPr>
          <p:txBody>
            <a:bodyPr/>
            <a:lstStyle/>
            <a:p>
              <a:endParaRPr lang="en-US" dirty="0"/>
            </a:p>
          </p:txBody>
        </p:sp>
        <p:sp>
          <p:nvSpPr>
            <p:cNvPr id="6" name="Freeform 6"/>
            <p:cNvSpPr/>
            <p:nvPr/>
          </p:nvSpPr>
          <p:spPr>
            <a:xfrm>
              <a:off x="396621" y="64135"/>
              <a:ext cx="2328672" cy="1765808"/>
            </a:xfrm>
            <a:custGeom>
              <a:avLst/>
              <a:gdLst/>
              <a:ahLst/>
              <a:cxnLst/>
              <a:rect l="l" t="t" r="r" b="b"/>
              <a:pathLst>
                <a:path w="2328672" h="1765808">
                  <a:moveTo>
                    <a:pt x="0" y="0"/>
                  </a:moveTo>
                  <a:lnTo>
                    <a:pt x="0" y="1765808"/>
                  </a:lnTo>
                  <a:lnTo>
                    <a:pt x="0" y="1765808"/>
                  </a:lnTo>
                  <a:lnTo>
                    <a:pt x="2328672" y="1765808"/>
                  </a:lnTo>
                  <a:lnTo>
                    <a:pt x="2328672" y="0"/>
                  </a:lnTo>
                  <a:close/>
                </a:path>
              </a:pathLst>
            </a:custGeom>
            <a:solidFill>
              <a:srgbClr val="4874B0"/>
            </a:solidFill>
          </p:spPr>
          <p:txBody>
            <a:bodyPr/>
            <a:lstStyle/>
            <a:p>
              <a:endParaRPr lang="en-US"/>
            </a:p>
          </p:txBody>
        </p:sp>
      </p:grpSp>
      <p:sp>
        <p:nvSpPr>
          <p:cNvPr id="13" name="TextBox 13"/>
          <p:cNvSpPr txBox="1"/>
          <p:nvPr/>
        </p:nvSpPr>
        <p:spPr>
          <a:xfrm>
            <a:off x="26504" y="7342334"/>
            <a:ext cx="8709812" cy="2029723"/>
          </a:xfrm>
          <a:prstGeom prst="rect">
            <a:avLst/>
          </a:prstGeom>
        </p:spPr>
        <p:txBody>
          <a:bodyPr lIns="0" tIns="0" rIns="0" bIns="0" rtlCol="0" anchor="t">
            <a:spAutoFit/>
          </a:bodyPr>
          <a:lstStyle/>
          <a:p>
            <a:pPr algn="ctr">
              <a:lnSpc>
                <a:spcPts val="8063"/>
              </a:lnSpc>
            </a:pPr>
            <a:r>
              <a:rPr lang="en-US" sz="5759" b="1" spc="570" dirty="0">
                <a:solidFill>
                  <a:srgbClr val="FFFFFF"/>
                </a:solidFill>
                <a:latin typeface="League Spartan"/>
                <a:ea typeface="League Spartan"/>
                <a:cs typeface="League Spartan"/>
                <a:sym typeface="League Spartan"/>
              </a:rPr>
              <a:t>INTRODUCTION TO</a:t>
            </a:r>
          </a:p>
          <a:p>
            <a:pPr algn="ctr">
              <a:lnSpc>
                <a:spcPts val="8063"/>
              </a:lnSpc>
            </a:pPr>
            <a:r>
              <a:rPr lang="en-US" sz="5759" b="1" spc="570" dirty="0">
                <a:solidFill>
                  <a:srgbClr val="FFFFFF"/>
                </a:solidFill>
                <a:latin typeface="League Spartan"/>
                <a:ea typeface="League Spartan"/>
                <a:cs typeface="League Spartan"/>
                <a:sym typeface="League Spartan"/>
              </a:rPr>
              <a:t>AA ADVISORS</a:t>
            </a:r>
          </a:p>
        </p:txBody>
      </p:sp>
      <p:sp>
        <p:nvSpPr>
          <p:cNvPr id="15" name="TextBox 15"/>
          <p:cNvSpPr txBox="1"/>
          <p:nvPr/>
        </p:nvSpPr>
        <p:spPr>
          <a:xfrm>
            <a:off x="12529442" y="647700"/>
            <a:ext cx="5632256" cy="2217979"/>
          </a:xfrm>
          <a:prstGeom prst="rect">
            <a:avLst/>
          </a:prstGeom>
        </p:spPr>
        <p:txBody>
          <a:bodyPr wrap="square" lIns="0" tIns="0" rIns="0" bIns="0" rtlCol="0" anchor="t">
            <a:spAutoFit/>
          </a:bodyPr>
          <a:lstStyle/>
          <a:p>
            <a:pPr algn="l">
              <a:lnSpc>
                <a:spcPts val="2500"/>
              </a:lnSpc>
            </a:pPr>
            <a:r>
              <a:rPr lang="en-GB" sz="1847" dirty="0">
                <a:solidFill>
                  <a:srgbClr val="194A8D"/>
                </a:solidFill>
                <a:latin typeface="Arimo"/>
                <a:ea typeface="Arimo"/>
                <a:cs typeface="Arimo"/>
                <a:sym typeface="Arimo"/>
              </a:rPr>
              <a:t>AA Advisors is an independent advisory and placement agent focused on private markets and alternatives. Over the past 19 years, the firm has executed 88 raises across private equity, private credit and real assets, with fund sizes ranging from $500 million to $3.5 billion. AA provides primary, secondary, and </a:t>
            </a:r>
            <a:r>
              <a:rPr lang="en-GB" sz="1847" dirty="0">
                <a:solidFill>
                  <a:schemeClr val="tx2"/>
                </a:solidFill>
                <a:latin typeface="Arimo"/>
                <a:ea typeface="Arimo"/>
                <a:cs typeface="Arimo"/>
                <a:sym typeface="Arimo"/>
              </a:rPr>
              <a:t>GP </a:t>
            </a:r>
            <a:r>
              <a:rPr lang="en-GB" sz="1847" dirty="0">
                <a:solidFill>
                  <a:schemeClr val="tx2"/>
                </a:solidFill>
                <a:latin typeface="Arimo Medium"/>
                <a:ea typeface="Arimo Medium"/>
                <a:cs typeface="Arimo Medium"/>
                <a:sym typeface="Arimo"/>
              </a:rPr>
              <a:t>advisory services. </a:t>
            </a:r>
          </a:p>
        </p:txBody>
      </p:sp>
      <p:sp>
        <p:nvSpPr>
          <p:cNvPr id="16" name="TextBox 16"/>
          <p:cNvSpPr txBox="1"/>
          <p:nvPr/>
        </p:nvSpPr>
        <p:spPr>
          <a:xfrm>
            <a:off x="12489882" y="4059737"/>
            <a:ext cx="5632256" cy="2226763"/>
          </a:xfrm>
          <a:prstGeom prst="rect">
            <a:avLst/>
          </a:prstGeom>
        </p:spPr>
        <p:txBody>
          <a:bodyPr wrap="square" lIns="0" tIns="0" rIns="0" bIns="0" rtlCol="0" anchor="t">
            <a:spAutoFit/>
          </a:bodyPr>
          <a:lstStyle/>
          <a:p>
            <a:pPr algn="l">
              <a:lnSpc>
                <a:spcPts val="2502"/>
              </a:lnSpc>
            </a:pPr>
            <a:r>
              <a:rPr lang="en-GB" sz="1850" spc="1" dirty="0">
                <a:solidFill>
                  <a:srgbClr val="194A8D"/>
                </a:solidFill>
                <a:latin typeface="Arimo" panose="020B0604020202020204" charset="0"/>
                <a:ea typeface="Arimo" panose="020B0604020202020204" charset="0"/>
                <a:cs typeface="Arimo" panose="020B0604020202020204" charset="0"/>
                <a:sym typeface="Arimo"/>
              </a:rPr>
              <a:t>AA’s reputation is demonstrated through reappointments by leading institutional managers. Founder &amp; CEO, Alexandra Daly regularly advises the UK Government on private markets topics and has testified before a UK Treasury Select Committee on the role of private markets as investment solutions for UK public pension plans. </a:t>
            </a:r>
          </a:p>
        </p:txBody>
      </p:sp>
      <p:sp>
        <p:nvSpPr>
          <p:cNvPr id="17" name="TextBox 17"/>
          <p:cNvSpPr txBox="1"/>
          <p:nvPr/>
        </p:nvSpPr>
        <p:spPr>
          <a:xfrm>
            <a:off x="12515123" y="7412537"/>
            <a:ext cx="5632256" cy="2218043"/>
          </a:xfrm>
          <a:prstGeom prst="rect">
            <a:avLst/>
          </a:prstGeom>
        </p:spPr>
        <p:txBody>
          <a:bodyPr wrap="square" lIns="0" tIns="0" rIns="0" bIns="0" rtlCol="0" anchor="t">
            <a:spAutoFit/>
          </a:bodyPr>
          <a:lstStyle/>
          <a:p>
            <a:pPr algn="l">
              <a:lnSpc>
                <a:spcPts val="2502"/>
              </a:lnSpc>
            </a:pPr>
            <a:r>
              <a:rPr lang="en-GB" sz="1850" spc="1" dirty="0">
                <a:solidFill>
                  <a:srgbClr val="194A8D"/>
                </a:solidFill>
                <a:latin typeface="Arimo" panose="020B0604020202020204" charset="0"/>
                <a:ea typeface="Arimo" panose="020B0604020202020204" charset="0"/>
                <a:cs typeface="Arimo" panose="020B0604020202020204" charset="0"/>
                <a:sym typeface="Arimo"/>
              </a:rPr>
              <a:t>Since 2007, AA Advisors has been deeply embedded in private markets. The firm’s senior distribution professionals average 30 years in finance and 20 years in private-markets fundraising. This gives AA a panoramic view of institutional and wealth appetite and fund design across UK, Switzerland, EMEA, APAC, North America and South America.</a:t>
            </a:r>
          </a:p>
        </p:txBody>
      </p:sp>
      <p:sp>
        <p:nvSpPr>
          <p:cNvPr id="18" name="TextBox 18"/>
          <p:cNvSpPr txBox="1"/>
          <p:nvPr/>
        </p:nvSpPr>
        <p:spPr>
          <a:xfrm>
            <a:off x="10364086" y="4610100"/>
            <a:ext cx="1523114" cy="887679"/>
          </a:xfrm>
          <a:prstGeom prst="rect">
            <a:avLst/>
          </a:prstGeom>
        </p:spPr>
        <p:txBody>
          <a:bodyPr wrap="square" lIns="0" tIns="0" rIns="0" bIns="0" rtlCol="0" anchor="t">
            <a:spAutoFit/>
          </a:bodyPr>
          <a:lstStyle/>
          <a:p>
            <a:pPr algn="l">
              <a:lnSpc>
                <a:spcPts val="7442"/>
              </a:lnSpc>
            </a:pPr>
            <a:r>
              <a:rPr lang="en-US" sz="5315" b="1" spc="526" dirty="0">
                <a:solidFill>
                  <a:srgbClr val="FFFFFF"/>
                </a:solidFill>
                <a:latin typeface="League Spartan"/>
                <a:ea typeface="League Spartan"/>
                <a:cs typeface="League Spartan"/>
                <a:sym typeface="League Spartan"/>
              </a:rPr>
              <a:t>2</a:t>
            </a:r>
          </a:p>
        </p:txBody>
      </p:sp>
      <p:sp>
        <p:nvSpPr>
          <p:cNvPr id="19" name="TextBox 19"/>
          <p:cNvSpPr txBox="1"/>
          <p:nvPr/>
        </p:nvSpPr>
        <p:spPr>
          <a:xfrm>
            <a:off x="10478386" y="1409700"/>
            <a:ext cx="1678248" cy="907364"/>
          </a:xfrm>
          <a:prstGeom prst="rect">
            <a:avLst/>
          </a:prstGeom>
        </p:spPr>
        <p:txBody>
          <a:bodyPr wrap="square" lIns="0" tIns="0" rIns="0" bIns="0" rtlCol="0" anchor="t">
            <a:spAutoFit/>
          </a:bodyPr>
          <a:lstStyle/>
          <a:p>
            <a:pPr algn="l">
              <a:lnSpc>
                <a:spcPts val="7442"/>
              </a:lnSpc>
            </a:pPr>
            <a:r>
              <a:rPr lang="en-US" sz="5315" b="1" spc="526" dirty="0">
                <a:solidFill>
                  <a:srgbClr val="FFFFFF"/>
                </a:solidFill>
                <a:latin typeface="League Spartan"/>
                <a:ea typeface="League Spartan"/>
                <a:cs typeface="League Spartan"/>
                <a:sym typeface="League Spartan"/>
              </a:rPr>
              <a:t>1</a:t>
            </a:r>
          </a:p>
        </p:txBody>
      </p:sp>
      <p:sp>
        <p:nvSpPr>
          <p:cNvPr id="20" name="TextBox 20"/>
          <p:cNvSpPr txBox="1"/>
          <p:nvPr/>
        </p:nvSpPr>
        <p:spPr>
          <a:xfrm>
            <a:off x="10299192" y="7913293"/>
            <a:ext cx="1283208" cy="887807"/>
          </a:xfrm>
          <a:prstGeom prst="rect">
            <a:avLst/>
          </a:prstGeom>
        </p:spPr>
        <p:txBody>
          <a:bodyPr wrap="square" lIns="0" tIns="0" rIns="0" bIns="0" rtlCol="0" anchor="t">
            <a:spAutoFit/>
          </a:bodyPr>
          <a:lstStyle/>
          <a:p>
            <a:pPr algn="l">
              <a:lnSpc>
                <a:spcPts val="7445"/>
              </a:lnSpc>
            </a:pPr>
            <a:r>
              <a:rPr lang="en-US" sz="5318" b="1" spc="526" dirty="0">
                <a:solidFill>
                  <a:srgbClr val="FFFFFF"/>
                </a:solidFill>
                <a:latin typeface="League Spartan"/>
                <a:ea typeface="League Spartan"/>
                <a:cs typeface="League Spartan"/>
                <a:sym typeface="League Spartan"/>
              </a:rPr>
              <a:t>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75888"/>
            <a:ext cx="18288000" cy="11468543"/>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4"/>
            <a:stretch>
              <a:fillRect t="-208873" b="-428777"/>
            </a:stretch>
          </a:blipFill>
        </p:spPr>
        <p:txBody>
          <a:bodyPr/>
          <a:lstStyle/>
          <a:p>
            <a:endParaRPr lang="en-US"/>
          </a:p>
        </p:txBody>
      </p:sp>
      <p:sp>
        <p:nvSpPr>
          <p:cNvPr id="4" name="Freeform 4"/>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5"/>
            <a:stretch>
              <a:fillRect l="-4" t="-19787"/>
            </a:stretch>
          </a:blipFill>
        </p:spPr>
        <p:txBody>
          <a:bodyPr/>
          <a:lstStyle/>
          <a:p>
            <a:endParaRPr lang="en-US"/>
          </a:p>
        </p:txBody>
      </p:sp>
      <p:sp>
        <p:nvSpPr>
          <p:cNvPr id="5" name="Freeform 5"/>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5"/>
            <a:stretch>
              <a:fillRect t="-19791" r="-8690"/>
            </a:stretch>
          </a:blipFill>
        </p:spPr>
        <p:txBody>
          <a:bodyPr/>
          <a:lstStyle/>
          <a:p>
            <a:endParaRPr lang="en-US"/>
          </a:p>
        </p:txBody>
      </p:sp>
      <p:sp>
        <p:nvSpPr>
          <p:cNvPr id="6" name="TextBox 6"/>
          <p:cNvSpPr txBox="1"/>
          <p:nvPr/>
        </p:nvSpPr>
        <p:spPr>
          <a:xfrm>
            <a:off x="1791758" y="925897"/>
            <a:ext cx="14704485" cy="2332177"/>
          </a:xfrm>
          <a:prstGeom prst="rect">
            <a:avLst/>
          </a:prstGeom>
        </p:spPr>
        <p:txBody>
          <a:bodyPr lIns="0" tIns="0" rIns="0" bIns="0" rtlCol="0" anchor="t">
            <a:spAutoFit/>
          </a:bodyPr>
          <a:lstStyle/>
          <a:p>
            <a:pPr algn="ctr">
              <a:lnSpc>
                <a:spcPts val="9323"/>
              </a:lnSpc>
            </a:pPr>
            <a:r>
              <a:rPr lang="en-US" sz="6659" b="1" spc="659" dirty="0">
                <a:solidFill>
                  <a:srgbClr val="FFFFFF"/>
                </a:solidFill>
                <a:latin typeface="League Spartan"/>
                <a:ea typeface="League Spartan"/>
                <a:cs typeface="League Spartan"/>
                <a:sym typeface="League Spartan"/>
              </a:rPr>
              <a:t>MEET THE AA GLOBAL TEAM AND NETWORK </a:t>
            </a:r>
          </a:p>
        </p:txBody>
      </p:sp>
      <p:sp>
        <p:nvSpPr>
          <p:cNvPr id="8" name="TextBox 8"/>
          <p:cNvSpPr txBox="1"/>
          <p:nvPr/>
        </p:nvSpPr>
        <p:spPr>
          <a:xfrm>
            <a:off x="2074040" y="4430911"/>
            <a:ext cx="14139920" cy="2769989"/>
          </a:xfrm>
          <a:prstGeom prst="rect">
            <a:avLst/>
          </a:prstGeom>
        </p:spPr>
        <p:txBody>
          <a:bodyPr lIns="0" tIns="0" rIns="0" bIns="0" rtlCol="0" anchor="t">
            <a:spAutoFit/>
          </a:bodyPr>
          <a:lstStyle/>
          <a:p>
            <a:pPr algn="ctr">
              <a:lnSpc>
                <a:spcPts val="3598"/>
              </a:lnSpc>
            </a:pPr>
            <a:r>
              <a:rPr lang="en-US" sz="3408" spc="337" dirty="0">
                <a:solidFill>
                  <a:srgbClr val="FFFFFF"/>
                </a:solidFill>
                <a:latin typeface="+mj-lt"/>
                <a:ea typeface="Arimo Medium" panose="020B0604020202020204" charset="0"/>
                <a:cs typeface="Arimo Medium" panose="020B0604020202020204" charset="0"/>
                <a:sym typeface="Arimo"/>
              </a:rPr>
              <a:t>We are a seasoned team in raising private market capital at scale across private equity, credit and </a:t>
            </a:r>
            <a:r>
              <a:rPr lang="en-US" sz="3408" spc="337">
                <a:solidFill>
                  <a:srgbClr val="FFFFFF"/>
                </a:solidFill>
                <a:latin typeface="+mj-lt"/>
                <a:ea typeface="Arimo Medium" panose="020B0604020202020204" charset="0"/>
                <a:cs typeface="Arimo Medium" panose="020B0604020202020204" charset="0"/>
                <a:sym typeface="Arimo"/>
              </a:rPr>
              <a:t>real assets.</a:t>
            </a:r>
            <a:endParaRPr lang="en-US" sz="3408" spc="337" dirty="0">
              <a:solidFill>
                <a:srgbClr val="FFFFFF"/>
              </a:solidFill>
              <a:latin typeface="+mj-lt"/>
              <a:ea typeface="Arimo Medium" panose="020B0604020202020204" charset="0"/>
              <a:cs typeface="Arimo Medium" panose="020B0604020202020204" charset="0"/>
              <a:sym typeface="Arimo"/>
            </a:endParaRPr>
          </a:p>
          <a:p>
            <a:pPr algn="ctr">
              <a:lnSpc>
                <a:spcPts val="3598"/>
              </a:lnSpc>
            </a:pPr>
            <a:endParaRPr lang="en-US" sz="3408" spc="337" dirty="0">
              <a:solidFill>
                <a:srgbClr val="FFFFFF"/>
              </a:solidFill>
              <a:latin typeface="+mj-lt"/>
              <a:ea typeface="Arimo Medium" panose="020B0604020202020204" charset="0"/>
              <a:cs typeface="Arimo Medium" panose="020B0604020202020204" charset="0"/>
              <a:sym typeface="Arimo"/>
            </a:endParaRPr>
          </a:p>
          <a:p>
            <a:pPr algn="ctr">
              <a:lnSpc>
                <a:spcPts val="3598"/>
              </a:lnSpc>
            </a:pPr>
            <a:r>
              <a:rPr lang="en-US" sz="3408" spc="337" dirty="0">
                <a:solidFill>
                  <a:srgbClr val="FFFFFF"/>
                </a:solidFill>
                <a:latin typeface="+mj-lt"/>
                <a:ea typeface="Arimo Medium" panose="020B0604020202020204" charset="0"/>
                <a:cs typeface="Arimo Medium" panose="020B0604020202020204" charset="0"/>
                <a:sym typeface="Arimo"/>
              </a:rPr>
              <a:t>Individual distribution leads focus on select jurisdictions, and we have dedicated marketing resource focused on the consultant universe.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62445" y="2777642"/>
            <a:ext cx="5510393" cy="6730613"/>
            <a:chOff x="0" y="0"/>
            <a:chExt cx="5510390" cy="6730606"/>
          </a:xfrm>
        </p:grpSpPr>
        <p:sp>
          <p:nvSpPr>
            <p:cNvPr id="3" name="Freeform 3"/>
            <p:cNvSpPr/>
            <p:nvPr/>
          </p:nvSpPr>
          <p:spPr>
            <a:xfrm>
              <a:off x="0" y="0"/>
              <a:ext cx="5510403" cy="6730619"/>
            </a:xfrm>
            <a:custGeom>
              <a:avLst/>
              <a:gdLst/>
              <a:ahLst/>
              <a:cxnLst/>
              <a:rect l="l" t="t" r="r" b="b"/>
              <a:pathLst>
                <a:path w="5510403" h="6730619">
                  <a:moveTo>
                    <a:pt x="0" y="6730619"/>
                  </a:moveTo>
                  <a:lnTo>
                    <a:pt x="5510403" y="6730619"/>
                  </a:lnTo>
                  <a:lnTo>
                    <a:pt x="5510403" y="0"/>
                  </a:lnTo>
                  <a:lnTo>
                    <a:pt x="0" y="0"/>
                  </a:lnTo>
                  <a:close/>
                </a:path>
              </a:pathLst>
            </a:custGeom>
            <a:solidFill>
              <a:srgbClr val="4F6A92"/>
            </a:solidFill>
          </p:spPr>
          <p:txBody>
            <a:bodyPr/>
            <a:lstStyle/>
            <a:p>
              <a:endParaRPr lang="en-US"/>
            </a:p>
          </p:txBody>
        </p:sp>
      </p:grpSp>
      <p:grpSp>
        <p:nvGrpSpPr>
          <p:cNvPr id="5" name="Group 5"/>
          <p:cNvGrpSpPr>
            <a:grpSpLocks noChangeAspect="1"/>
          </p:cNvGrpSpPr>
          <p:nvPr/>
        </p:nvGrpSpPr>
        <p:grpSpPr>
          <a:xfrm>
            <a:off x="-39881" y="-37826"/>
            <a:ext cx="3453474" cy="2392806"/>
            <a:chOff x="0" y="0"/>
            <a:chExt cx="4625721" cy="3205023"/>
          </a:xfrm>
        </p:grpSpPr>
        <p:sp>
          <p:nvSpPr>
            <p:cNvPr id="6" name="Freeform 6"/>
            <p:cNvSpPr/>
            <p:nvPr/>
          </p:nvSpPr>
          <p:spPr>
            <a:xfrm>
              <a:off x="1672209" y="63500"/>
              <a:ext cx="2890012" cy="1836039"/>
            </a:xfrm>
            <a:custGeom>
              <a:avLst/>
              <a:gdLst/>
              <a:ahLst/>
              <a:cxnLst/>
              <a:rect l="l" t="t" r="r" b="b"/>
              <a:pathLst>
                <a:path w="2890012" h="1836039">
                  <a:moveTo>
                    <a:pt x="334645" y="0"/>
                  </a:moveTo>
                  <a:lnTo>
                    <a:pt x="0" y="571246"/>
                  </a:lnTo>
                  <a:lnTo>
                    <a:pt x="714121" y="1827530"/>
                  </a:lnTo>
                  <a:lnTo>
                    <a:pt x="2159127" y="1836039"/>
                  </a:lnTo>
                  <a:lnTo>
                    <a:pt x="2890012" y="588264"/>
                  </a:lnTo>
                  <a:lnTo>
                    <a:pt x="2555748" y="0"/>
                  </a:lnTo>
                  <a:close/>
                </a:path>
              </a:pathLst>
            </a:custGeom>
            <a:solidFill>
              <a:srgbClr val="AECCE7"/>
            </a:solidFill>
          </p:spPr>
          <p:txBody>
            <a:bodyPr/>
            <a:lstStyle/>
            <a:p>
              <a:endParaRPr lang="en-US"/>
            </a:p>
          </p:txBody>
        </p:sp>
        <p:sp>
          <p:nvSpPr>
            <p:cNvPr id="7" name="Freeform 7"/>
            <p:cNvSpPr/>
            <p:nvPr/>
          </p:nvSpPr>
          <p:spPr>
            <a:xfrm>
              <a:off x="63500" y="618998"/>
              <a:ext cx="2188337" cy="2522474"/>
            </a:xfrm>
            <a:custGeom>
              <a:avLst/>
              <a:gdLst/>
              <a:ahLst/>
              <a:cxnLst/>
              <a:rect l="l" t="t" r="r" b="b"/>
              <a:pathLst>
                <a:path w="2188337" h="2522474">
                  <a:moveTo>
                    <a:pt x="18669" y="0"/>
                  </a:moveTo>
                  <a:lnTo>
                    <a:pt x="0" y="31877"/>
                  </a:lnTo>
                  <a:lnTo>
                    <a:pt x="0" y="202946"/>
                  </a:lnTo>
                  <a:lnTo>
                    <a:pt x="67564" y="87503"/>
                  </a:lnTo>
                  <a:lnTo>
                    <a:pt x="1418971" y="97917"/>
                  </a:lnTo>
                  <a:lnTo>
                    <a:pt x="2088896" y="1271651"/>
                  </a:lnTo>
                  <a:lnTo>
                    <a:pt x="1407414" y="2434971"/>
                  </a:lnTo>
                  <a:lnTo>
                    <a:pt x="55753" y="2425065"/>
                  </a:lnTo>
                  <a:lnTo>
                    <a:pt x="0" y="2327402"/>
                  </a:lnTo>
                  <a:lnTo>
                    <a:pt x="0" y="2502789"/>
                  </a:lnTo>
                  <a:lnTo>
                    <a:pt x="5080" y="2511552"/>
                  </a:lnTo>
                  <a:lnTo>
                    <a:pt x="1454404" y="2522474"/>
                  </a:lnTo>
                  <a:lnTo>
                    <a:pt x="2188337" y="1269619"/>
                  </a:lnTo>
                  <a:lnTo>
                    <a:pt x="1470152" y="10795"/>
                  </a:lnTo>
                  <a:lnTo>
                    <a:pt x="18669" y="0"/>
                  </a:lnTo>
                  <a:close/>
                </a:path>
              </a:pathLst>
            </a:custGeom>
            <a:solidFill>
              <a:srgbClr val="B2DFE5"/>
            </a:solidFill>
          </p:spPr>
          <p:txBody>
            <a:bodyPr/>
            <a:lstStyle/>
            <a:p>
              <a:endParaRPr lang="en-US"/>
            </a:p>
          </p:txBody>
        </p:sp>
      </p:grpSp>
      <p:grpSp>
        <p:nvGrpSpPr>
          <p:cNvPr id="8" name="Group 8"/>
          <p:cNvGrpSpPr>
            <a:grpSpLocks noChangeAspect="1"/>
          </p:cNvGrpSpPr>
          <p:nvPr/>
        </p:nvGrpSpPr>
        <p:grpSpPr>
          <a:xfrm>
            <a:off x="6581870" y="3584928"/>
            <a:ext cx="11014386" cy="4377972"/>
            <a:chOff x="0" y="0"/>
            <a:chExt cx="11014392" cy="4521784"/>
          </a:xfrm>
        </p:grpSpPr>
        <p:sp>
          <p:nvSpPr>
            <p:cNvPr id="9" name="Freeform 9"/>
            <p:cNvSpPr/>
            <p:nvPr/>
          </p:nvSpPr>
          <p:spPr>
            <a:xfrm>
              <a:off x="69088" y="69088"/>
              <a:ext cx="10876280" cy="4383786"/>
            </a:xfrm>
            <a:custGeom>
              <a:avLst/>
              <a:gdLst/>
              <a:ahLst/>
              <a:cxnLst/>
              <a:rect l="l" t="t" r="r" b="b"/>
              <a:pathLst>
                <a:path w="10876280" h="4383786">
                  <a:moveTo>
                    <a:pt x="86233" y="0"/>
                  </a:moveTo>
                  <a:lnTo>
                    <a:pt x="10790555" y="0"/>
                  </a:lnTo>
                  <a:cubicBezTo>
                    <a:pt x="10813542" y="0"/>
                    <a:pt x="10835005" y="9017"/>
                    <a:pt x="10851642" y="25273"/>
                  </a:cubicBezTo>
                  <a:cubicBezTo>
                    <a:pt x="10867517" y="41402"/>
                    <a:pt x="10876280" y="63373"/>
                    <a:pt x="10876280" y="86233"/>
                  </a:cubicBezTo>
                  <a:lnTo>
                    <a:pt x="10876280" y="4297553"/>
                  </a:lnTo>
                  <a:cubicBezTo>
                    <a:pt x="10876280" y="4345178"/>
                    <a:pt x="10838180" y="4383786"/>
                    <a:pt x="10790555" y="4383786"/>
                  </a:cubicBezTo>
                  <a:lnTo>
                    <a:pt x="86233" y="4383786"/>
                  </a:lnTo>
                  <a:cubicBezTo>
                    <a:pt x="38608" y="4383786"/>
                    <a:pt x="0" y="4345178"/>
                    <a:pt x="0" y="4297553"/>
                  </a:cubicBezTo>
                  <a:lnTo>
                    <a:pt x="0" y="86233"/>
                  </a:lnTo>
                  <a:cubicBezTo>
                    <a:pt x="0" y="38608"/>
                    <a:pt x="38608" y="0"/>
                    <a:pt x="86233" y="0"/>
                  </a:cubicBezTo>
                  <a:close/>
                </a:path>
              </a:pathLst>
            </a:custGeom>
            <a:solidFill>
              <a:srgbClr val="FFFFFF"/>
            </a:solidFill>
          </p:spPr>
          <p:txBody>
            <a:bodyPr/>
            <a:lstStyle/>
            <a:p>
              <a:endParaRPr lang="en-US"/>
            </a:p>
          </p:txBody>
        </p:sp>
        <p:sp>
          <p:nvSpPr>
            <p:cNvPr id="10" name="Freeform 10"/>
            <p:cNvSpPr/>
            <p:nvPr/>
          </p:nvSpPr>
          <p:spPr>
            <a:xfrm>
              <a:off x="63500" y="63500"/>
              <a:ext cx="10887202" cy="4394708"/>
            </a:xfrm>
            <a:custGeom>
              <a:avLst/>
              <a:gdLst/>
              <a:ahLst/>
              <a:cxnLst/>
              <a:rect l="l" t="t" r="r" b="b"/>
              <a:pathLst>
                <a:path w="10887202" h="4394708">
                  <a:moveTo>
                    <a:pt x="91821" y="0"/>
                  </a:moveTo>
                  <a:lnTo>
                    <a:pt x="10796143" y="0"/>
                  </a:lnTo>
                  <a:lnTo>
                    <a:pt x="10796143" y="5588"/>
                  </a:lnTo>
                  <a:lnTo>
                    <a:pt x="10796143" y="0"/>
                  </a:lnTo>
                  <a:cubicBezTo>
                    <a:pt x="10820654" y="0"/>
                    <a:pt x="10843387" y="9652"/>
                    <a:pt x="10861040" y="26797"/>
                  </a:cubicBezTo>
                  <a:lnTo>
                    <a:pt x="10861040" y="26797"/>
                  </a:lnTo>
                  <a:lnTo>
                    <a:pt x="10861040" y="26797"/>
                  </a:lnTo>
                  <a:cubicBezTo>
                    <a:pt x="10877931" y="44069"/>
                    <a:pt x="10887202" y="67310"/>
                    <a:pt x="10887202" y="91567"/>
                  </a:cubicBezTo>
                  <a:lnTo>
                    <a:pt x="10881614" y="91567"/>
                  </a:lnTo>
                  <a:lnTo>
                    <a:pt x="10887202" y="91567"/>
                  </a:lnTo>
                  <a:lnTo>
                    <a:pt x="10887202" y="4302887"/>
                  </a:lnTo>
                  <a:lnTo>
                    <a:pt x="10881614" y="4302887"/>
                  </a:lnTo>
                  <a:lnTo>
                    <a:pt x="10887202" y="4302887"/>
                  </a:lnTo>
                  <a:cubicBezTo>
                    <a:pt x="10887202" y="4353433"/>
                    <a:pt x="10846689" y="4394708"/>
                    <a:pt x="10796016" y="4394708"/>
                  </a:cubicBezTo>
                  <a:lnTo>
                    <a:pt x="10796016" y="4389120"/>
                  </a:lnTo>
                  <a:lnTo>
                    <a:pt x="10796016" y="4394708"/>
                  </a:lnTo>
                  <a:lnTo>
                    <a:pt x="91821" y="4394708"/>
                  </a:lnTo>
                  <a:lnTo>
                    <a:pt x="91821" y="4389120"/>
                  </a:lnTo>
                  <a:lnTo>
                    <a:pt x="91821" y="4394708"/>
                  </a:lnTo>
                  <a:cubicBezTo>
                    <a:pt x="41148" y="4394708"/>
                    <a:pt x="0" y="4353560"/>
                    <a:pt x="0" y="4302887"/>
                  </a:cubicBezTo>
                  <a:lnTo>
                    <a:pt x="5588" y="4302887"/>
                  </a:lnTo>
                  <a:lnTo>
                    <a:pt x="0" y="4302887"/>
                  </a:lnTo>
                  <a:lnTo>
                    <a:pt x="0" y="91821"/>
                  </a:lnTo>
                  <a:lnTo>
                    <a:pt x="5588" y="91821"/>
                  </a:lnTo>
                  <a:lnTo>
                    <a:pt x="0" y="91821"/>
                  </a:lnTo>
                  <a:cubicBezTo>
                    <a:pt x="0" y="41148"/>
                    <a:pt x="41148" y="0"/>
                    <a:pt x="91821" y="0"/>
                  </a:cubicBezTo>
                  <a:lnTo>
                    <a:pt x="91821" y="5588"/>
                  </a:lnTo>
                  <a:lnTo>
                    <a:pt x="91821" y="0"/>
                  </a:lnTo>
                  <a:moveTo>
                    <a:pt x="91821" y="11049"/>
                  </a:moveTo>
                  <a:cubicBezTo>
                    <a:pt x="47371" y="11049"/>
                    <a:pt x="11176" y="47244"/>
                    <a:pt x="11176" y="91694"/>
                  </a:cubicBezTo>
                  <a:lnTo>
                    <a:pt x="11176" y="4303014"/>
                  </a:lnTo>
                  <a:cubicBezTo>
                    <a:pt x="11176" y="4347591"/>
                    <a:pt x="47371" y="4383659"/>
                    <a:pt x="91821" y="4383659"/>
                  </a:cubicBezTo>
                  <a:lnTo>
                    <a:pt x="10796143" y="4383659"/>
                  </a:lnTo>
                  <a:cubicBezTo>
                    <a:pt x="10840593" y="4383659"/>
                    <a:pt x="10876280" y="4347591"/>
                    <a:pt x="10876280" y="4303014"/>
                  </a:cubicBezTo>
                  <a:lnTo>
                    <a:pt x="10876280" y="91694"/>
                  </a:lnTo>
                  <a:cubicBezTo>
                    <a:pt x="10876280" y="70231"/>
                    <a:pt x="10868152" y="49784"/>
                    <a:pt x="10853293" y="34671"/>
                  </a:cubicBezTo>
                  <a:lnTo>
                    <a:pt x="10857230" y="30734"/>
                  </a:lnTo>
                  <a:lnTo>
                    <a:pt x="10853420" y="34671"/>
                  </a:lnTo>
                  <a:cubicBezTo>
                    <a:pt x="10837800" y="19431"/>
                    <a:pt x="10817733" y="11049"/>
                    <a:pt x="10796143" y="11049"/>
                  </a:cubicBezTo>
                  <a:lnTo>
                    <a:pt x="91821" y="11049"/>
                  </a:lnTo>
                  <a:close/>
                </a:path>
              </a:pathLst>
            </a:custGeom>
            <a:solidFill>
              <a:srgbClr val="6299E4"/>
            </a:solidFill>
          </p:spPr>
          <p:txBody>
            <a:bodyPr/>
            <a:lstStyle/>
            <a:p>
              <a:endParaRPr lang="en-US"/>
            </a:p>
          </p:txBody>
        </p:sp>
      </p:grpSp>
      <p:grpSp>
        <p:nvGrpSpPr>
          <p:cNvPr id="11" name="Group 11"/>
          <p:cNvGrpSpPr>
            <a:grpSpLocks noChangeAspect="1"/>
          </p:cNvGrpSpPr>
          <p:nvPr/>
        </p:nvGrpSpPr>
        <p:grpSpPr>
          <a:xfrm>
            <a:off x="16824989" y="8298018"/>
            <a:ext cx="1463011" cy="1988982"/>
            <a:chOff x="0" y="0"/>
            <a:chExt cx="1684718" cy="2290394"/>
          </a:xfrm>
        </p:grpSpPr>
        <p:sp>
          <p:nvSpPr>
            <p:cNvPr id="12" name="Freeform 12"/>
            <p:cNvSpPr/>
            <p:nvPr/>
          </p:nvSpPr>
          <p:spPr>
            <a:xfrm>
              <a:off x="508" y="0"/>
              <a:ext cx="1684147" cy="2290445"/>
            </a:xfrm>
            <a:custGeom>
              <a:avLst/>
              <a:gdLst/>
              <a:ahLst/>
              <a:cxnLst/>
              <a:rect l="l" t="t" r="r" b="b"/>
              <a:pathLst>
                <a:path w="1684147" h="2290445">
                  <a:moveTo>
                    <a:pt x="732917" y="0"/>
                  </a:moveTo>
                  <a:lnTo>
                    <a:pt x="0" y="1251204"/>
                  </a:lnTo>
                  <a:lnTo>
                    <a:pt x="592963" y="2290445"/>
                  </a:lnTo>
                  <a:lnTo>
                    <a:pt x="693039" y="2290445"/>
                  </a:lnTo>
                  <a:lnTo>
                    <a:pt x="100203" y="1250950"/>
                  </a:lnTo>
                  <a:lnTo>
                    <a:pt x="781685" y="87630"/>
                  </a:lnTo>
                  <a:lnTo>
                    <a:pt x="1684147" y="94488"/>
                  </a:lnTo>
                  <a:lnTo>
                    <a:pt x="1684147" y="7112"/>
                  </a:lnTo>
                  <a:lnTo>
                    <a:pt x="732917" y="0"/>
                  </a:lnTo>
                  <a:close/>
                </a:path>
              </a:pathLst>
            </a:custGeom>
            <a:solidFill>
              <a:srgbClr val="4F6A92"/>
            </a:solidFill>
          </p:spPr>
          <p:txBody>
            <a:bodyPr/>
            <a:lstStyle/>
            <a:p>
              <a:endParaRPr lang="en-US"/>
            </a:p>
          </p:txBody>
        </p:sp>
      </p:grpSp>
      <p:sp>
        <p:nvSpPr>
          <p:cNvPr id="13" name="TextBox 13"/>
          <p:cNvSpPr txBox="1"/>
          <p:nvPr/>
        </p:nvSpPr>
        <p:spPr>
          <a:xfrm>
            <a:off x="5483095" y="922658"/>
            <a:ext cx="12259608" cy="1236429"/>
          </a:xfrm>
          <a:prstGeom prst="rect">
            <a:avLst/>
          </a:prstGeom>
        </p:spPr>
        <p:txBody>
          <a:bodyPr lIns="0" tIns="0" rIns="0" bIns="0" rtlCol="0" anchor="t">
            <a:spAutoFit/>
          </a:bodyPr>
          <a:lstStyle/>
          <a:p>
            <a:pPr algn="l">
              <a:lnSpc>
                <a:spcPts val="10083"/>
              </a:lnSpc>
            </a:pPr>
            <a:r>
              <a:rPr lang="en-US" sz="7202" spc="280" dirty="0">
                <a:solidFill>
                  <a:srgbClr val="4F6A92"/>
                </a:solidFill>
                <a:latin typeface="League Spartan" pitchFamily="2" charset="77"/>
                <a:ea typeface="Open Sans"/>
                <a:cs typeface="Open Sans"/>
                <a:sym typeface="Open Sans"/>
              </a:rPr>
              <a:t>AA’S FOUNDER AND CEO</a:t>
            </a:r>
          </a:p>
        </p:txBody>
      </p:sp>
      <p:sp>
        <p:nvSpPr>
          <p:cNvPr id="14" name="TextBox 14"/>
          <p:cNvSpPr txBox="1"/>
          <p:nvPr/>
        </p:nvSpPr>
        <p:spPr>
          <a:xfrm>
            <a:off x="1820923" y="7927477"/>
            <a:ext cx="3255674" cy="416423"/>
          </a:xfrm>
          <a:prstGeom prst="rect">
            <a:avLst/>
          </a:prstGeom>
        </p:spPr>
        <p:txBody>
          <a:bodyPr lIns="0" tIns="0" rIns="0" bIns="0" rtlCol="0" anchor="t">
            <a:spAutoFit/>
          </a:bodyPr>
          <a:lstStyle/>
          <a:p>
            <a:pPr algn="l">
              <a:lnSpc>
                <a:spcPts val="3114"/>
              </a:lnSpc>
            </a:pPr>
            <a:r>
              <a:rPr lang="en-US" sz="3479" spc="17" dirty="0">
                <a:solidFill>
                  <a:srgbClr val="FFFFFF"/>
                </a:solidFill>
                <a:latin typeface="Open Sans"/>
                <a:ea typeface="Open Sans"/>
                <a:cs typeface="Open Sans"/>
                <a:sym typeface="Open Sans"/>
              </a:rPr>
              <a:t>Alexandra Daly</a:t>
            </a:r>
          </a:p>
        </p:txBody>
      </p:sp>
      <p:sp>
        <p:nvSpPr>
          <p:cNvPr id="15" name="TextBox 15"/>
          <p:cNvSpPr txBox="1"/>
          <p:nvPr/>
        </p:nvSpPr>
        <p:spPr>
          <a:xfrm>
            <a:off x="3329197" y="8431368"/>
            <a:ext cx="101213" cy="335194"/>
          </a:xfrm>
          <a:prstGeom prst="rect">
            <a:avLst/>
          </a:prstGeom>
        </p:spPr>
        <p:txBody>
          <a:bodyPr lIns="0" tIns="0" rIns="0" bIns="0" rtlCol="0" anchor="t">
            <a:spAutoFit/>
          </a:bodyPr>
          <a:lstStyle/>
          <a:p>
            <a:pPr algn="l">
              <a:lnSpc>
                <a:spcPts val="2515"/>
              </a:lnSpc>
            </a:pPr>
            <a:r>
              <a:rPr lang="en-US" sz="2810" spc="14">
                <a:solidFill>
                  <a:srgbClr val="FFFFFF"/>
                </a:solidFill>
                <a:latin typeface="Open Sans"/>
                <a:ea typeface="Open Sans"/>
                <a:cs typeface="Open Sans"/>
                <a:sym typeface="Open Sans"/>
              </a:rPr>
              <a:t> </a:t>
            </a:r>
          </a:p>
        </p:txBody>
      </p:sp>
      <p:sp>
        <p:nvSpPr>
          <p:cNvPr id="16" name="TextBox 16"/>
          <p:cNvSpPr txBox="1"/>
          <p:nvPr/>
        </p:nvSpPr>
        <p:spPr>
          <a:xfrm>
            <a:off x="1846323" y="8298018"/>
            <a:ext cx="3088310" cy="468544"/>
          </a:xfrm>
          <a:prstGeom prst="rect">
            <a:avLst/>
          </a:prstGeom>
        </p:spPr>
        <p:txBody>
          <a:bodyPr lIns="0" tIns="0" rIns="0" bIns="0" rtlCol="0" anchor="t">
            <a:spAutoFit/>
          </a:bodyPr>
          <a:lstStyle/>
          <a:p>
            <a:pPr algn="l">
              <a:lnSpc>
                <a:spcPts val="3906"/>
              </a:lnSpc>
            </a:pPr>
            <a:r>
              <a:rPr lang="en-US" sz="2810" spc="14" dirty="0">
                <a:solidFill>
                  <a:srgbClr val="FFFFFF"/>
                </a:solidFill>
                <a:latin typeface="Open Sans"/>
                <a:ea typeface="Open Sans"/>
                <a:cs typeface="Open Sans"/>
                <a:sym typeface="Open Sans"/>
              </a:rPr>
              <a:t>Founder and CEO</a:t>
            </a:r>
          </a:p>
        </p:txBody>
      </p:sp>
      <p:sp>
        <p:nvSpPr>
          <p:cNvPr id="17" name="TextBox 17"/>
          <p:cNvSpPr txBox="1"/>
          <p:nvPr/>
        </p:nvSpPr>
        <p:spPr>
          <a:xfrm>
            <a:off x="2222421" y="8793851"/>
            <a:ext cx="101117" cy="468182"/>
          </a:xfrm>
          <a:prstGeom prst="rect">
            <a:avLst/>
          </a:prstGeom>
        </p:spPr>
        <p:txBody>
          <a:bodyPr lIns="0" tIns="0" rIns="0" bIns="0" rtlCol="0" anchor="t">
            <a:spAutoFit/>
          </a:bodyPr>
          <a:lstStyle/>
          <a:p>
            <a:pPr algn="l">
              <a:lnSpc>
                <a:spcPts val="3903"/>
              </a:lnSpc>
            </a:pPr>
            <a:r>
              <a:rPr lang="en-US" sz="2807" spc="14">
                <a:solidFill>
                  <a:srgbClr val="FFFFFF"/>
                </a:solidFill>
                <a:latin typeface="Open Sans"/>
                <a:ea typeface="Open Sans"/>
                <a:cs typeface="Open Sans"/>
                <a:sym typeface="Open Sans"/>
              </a:rPr>
              <a:t> </a:t>
            </a:r>
          </a:p>
        </p:txBody>
      </p:sp>
      <p:sp>
        <p:nvSpPr>
          <p:cNvPr id="18" name="TextBox 18"/>
          <p:cNvSpPr txBox="1"/>
          <p:nvPr/>
        </p:nvSpPr>
        <p:spPr>
          <a:xfrm>
            <a:off x="1617602" y="8793851"/>
            <a:ext cx="3668763" cy="468182"/>
          </a:xfrm>
          <a:prstGeom prst="rect">
            <a:avLst/>
          </a:prstGeom>
        </p:spPr>
        <p:txBody>
          <a:bodyPr lIns="0" tIns="0" rIns="0" bIns="0" rtlCol="0" anchor="t">
            <a:spAutoFit/>
          </a:bodyPr>
          <a:lstStyle/>
          <a:p>
            <a:pPr algn="l">
              <a:lnSpc>
                <a:spcPts val="3931"/>
              </a:lnSpc>
            </a:pPr>
            <a:r>
              <a:rPr lang="en-US" sz="2807" spc="14" dirty="0">
                <a:solidFill>
                  <a:srgbClr val="FFFFFF"/>
                </a:solidFill>
                <a:latin typeface="Open Sans"/>
                <a:ea typeface="Open Sans"/>
                <a:cs typeface="Open Sans"/>
                <a:sym typeface="Open Sans"/>
              </a:rPr>
              <a:t>30+ years experience</a:t>
            </a:r>
          </a:p>
        </p:txBody>
      </p:sp>
      <p:sp>
        <p:nvSpPr>
          <p:cNvPr id="19" name="TextBox 19"/>
          <p:cNvSpPr txBox="1"/>
          <p:nvPr/>
        </p:nvSpPr>
        <p:spPr>
          <a:xfrm>
            <a:off x="6924558" y="3898273"/>
            <a:ext cx="10449042" cy="3979616"/>
          </a:xfrm>
          <a:prstGeom prst="rect">
            <a:avLst/>
          </a:prstGeom>
        </p:spPr>
        <p:txBody>
          <a:bodyPr wrap="square" lIns="0" tIns="0" rIns="0" bIns="0" rtlCol="0" anchor="t">
            <a:spAutoFit/>
          </a:bodyPr>
          <a:lstStyle/>
          <a:p>
            <a:pPr algn="l">
              <a:lnSpc>
                <a:spcPts val="2400"/>
              </a:lnSpc>
            </a:pPr>
            <a:r>
              <a:rPr lang="en-US" sz="2000" dirty="0">
                <a:solidFill>
                  <a:srgbClr val="194A8D"/>
                </a:solidFill>
                <a:latin typeface="Arimo Medium"/>
                <a:ea typeface="Arimo Medium"/>
                <a:cs typeface="Arimo Medium"/>
                <a:sym typeface="Arimo"/>
              </a:rPr>
              <a:t>Alexandra Daly founded AA Advisors in 2007 and has been raising capital in the private markets and alternatives space for the last 25 years, helping raise billions of dollars for an assortment of different General Partners. </a:t>
            </a:r>
          </a:p>
          <a:p>
            <a:pPr algn="l">
              <a:lnSpc>
                <a:spcPts val="2400"/>
              </a:lnSpc>
            </a:pPr>
            <a:endParaRPr lang="en-US" sz="2000" dirty="0">
              <a:solidFill>
                <a:srgbClr val="194A8D"/>
              </a:solidFill>
              <a:latin typeface="Arimo Medium"/>
              <a:ea typeface="Arimo Medium"/>
              <a:cs typeface="Arimo Medium"/>
              <a:sym typeface="Arimo"/>
            </a:endParaRPr>
          </a:p>
          <a:p>
            <a:pPr algn="l">
              <a:lnSpc>
                <a:spcPts val="2400"/>
              </a:lnSpc>
            </a:pPr>
            <a:r>
              <a:rPr lang="en-US" sz="2000" dirty="0">
                <a:solidFill>
                  <a:srgbClr val="194A8D"/>
                </a:solidFill>
                <a:latin typeface="Arimo Medium"/>
                <a:ea typeface="Arimo Medium"/>
                <a:cs typeface="Arimo Medium"/>
                <a:sym typeface="Arimo"/>
              </a:rPr>
              <a:t>Prior to founding AA Advisors, Alexandra worked for the Man Group, where she cross-sold the firm’s multi-manager platforms, fund-of-funds businesses and investment services capabilities to European and UAE institutions, sovereign wealth funds, and family offices. Before this, Alexandra worked at J.P. Morgan in their London office in the derivatives products group. She started her career in finance at Morgan Stanley as a member of the Fixed Income and Money </a:t>
            </a:r>
            <a:r>
              <a:rPr lang="en-US" sz="2000" spc="1" dirty="0">
                <a:solidFill>
                  <a:srgbClr val="194A8D"/>
                </a:solidFill>
                <a:latin typeface="Arimo Medium"/>
                <a:ea typeface="Arimo Medium"/>
                <a:cs typeface="Arimo Medium"/>
                <a:sym typeface="Arimo"/>
              </a:rPr>
              <a:t>Markets division.</a:t>
            </a:r>
          </a:p>
          <a:p>
            <a:pPr>
              <a:lnSpc>
                <a:spcPts val="2400"/>
              </a:lnSpc>
            </a:pPr>
            <a:endParaRPr lang="en-US" sz="2000" dirty="0">
              <a:solidFill>
                <a:srgbClr val="194A8D"/>
              </a:solidFill>
              <a:latin typeface="Arimo Medium"/>
              <a:ea typeface="Arimo Medium"/>
              <a:cs typeface="Arimo Medium"/>
              <a:sym typeface="Arimo"/>
            </a:endParaRPr>
          </a:p>
          <a:p>
            <a:pPr>
              <a:lnSpc>
                <a:spcPts val="2400"/>
              </a:lnSpc>
            </a:pPr>
            <a:r>
              <a:rPr lang="en-US" sz="2000" dirty="0">
                <a:solidFill>
                  <a:srgbClr val="194A8D"/>
                </a:solidFill>
                <a:latin typeface="Arimo Medium"/>
                <a:ea typeface="Arimo Medium"/>
                <a:cs typeface="Arimo Medium"/>
                <a:sym typeface="Arimo"/>
              </a:rPr>
              <a:t>Alexandra holds a BA Honors in Law from City University of London.</a:t>
            </a:r>
          </a:p>
          <a:p>
            <a:pPr algn="l">
              <a:lnSpc>
                <a:spcPts val="2400"/>
              </a:lnSpc>
            </a:pPr>
            <a:r>
              <a:rPr lang="en-US" sz="1900" spc="1" dirty="0">
                <a:solidFill>
                  <a:srgbClr val="194A8D"/>
                </a:solidFill>
                <a:latin typeface="Arimo Medium"/>
                <a:ea typeface="Arimo Medium"/>
                <a:cs typeface="Arimo Medium"/>
                <a:sym typeface="Arimo"/>
              </a:rPr>
              <a:t> </a:t>
            </a:r>
          </a:p>
        </p:txBody>
      </p:sp>
      <p:pic>
        <p:nvPicPr>
          <p:cNvPr id="20" name="Picture 19">
            <a:extLst>
              <a:ext uri="{FF2B5EF4-FFF2-40B4-BE49-F238E27FC236}">
                <a16:creationId xmlns:a16="http://schemas.microsoft.com/office/drawing/2014/main" id="{E79E5BFA-58FB-980C-8706-AFB2DFBCD914}"/>
              </a:ext>
            </a:extLst>
          </p:cNvPr>
          <p:cNvPicPr>
            <a:picLocks noChangeAspect="1"/>
          </p:cNvPicPr>
          <p:nvPr/>
        </p:nvPicPr>
        <p:blipFill>
          <a:blip r:embed="rId3"/>
          <a:stretch>
            <a:fillRect/>
          </a:stretch>
        </p:blipFill>
        <p:spPr>
          <a:xfrm>
            <a:off x="1252608" y="3288939"/>
            <a:ext cx="4392303" cy="439230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266317" y="2038350"/>
            <a:ext cx="1282989" cy="1277274"/>
            <a:chOff x="0" y="0"/>
            <a:chExt cx="1710652" cy="1703032"/>
          </a:xfrm>
        </p:grpSpPr>
        <p:sp>
          <p:nvSpPr>
            <p:cNvPr id="3" name="Freeform 3"/>
            <p:cNvSpPr/>
            <p:nvPr/>
          </p:nvSpPr>
          <p:spPr>
            <a:xfrm>
              <a:off x="-48" y="-9"/>
              <a:ext cx="1710785" cy="1703088"/>
            </a:xfrm>
            <a:custGeom>
              <a:avLst/>
              <a:gdLst/>
              <a:ahLst/>
              <a:cxnLst/>
              <a:rect l="l" t="t" r="r" b="b"/>
              <a:pathLst>
                <a:path w="1710785" h="1703088">
                  <a:moveTo>
                    <a:pt x="855393" y="9"/>
                  </a:moveTo>
                  <a:cubicBezTo>
                    <a:pt x="550212" y="-1388"/>
                    <a:pt x="267764" y="160664"/>
                    <a:pt x="114729" y="424697"/>
                  </a:cubicBezTo>
                  <a:cubicBezTo>
                    <a:pt x="-38306" y="688730"/>
                    <a:pt x="-38179" y="1014358"/>
                    <a:pt x="114729" y="1278391"/>
                  </a:cubicBezTo>
                  <a:cubicBezTo>
                    <a:pt x="267637" y="1542424"/>
                    <a:pt x="550212" y="1704349"/>
                    <a:pt x="855393" y="1703079"/>
                  </a:cubicBezTo>
                  <a:cubicBezTo>
                    <a:pt x="1160574" y="1704476"/>
                    <a:pt x="1443022" y="1542424"/>
                    <a:pt x="1596057" y="1278391"/>
                  </a:cubicBezTo>
                  <a:cubicBezTo>
                    <a:pt x="1749092" y="1014358"/>
                    <a:pt x="1748965" y="688730"/>
                    <a:pt x="1596057" y="424697"/>
                  </a:cubicBezTo>
                  <a:cubicBezTo>
                    <a:pt x="1443149" y="160664"/>
                    <a:pt x="1160447" y="-1388"/>
                    <a:pt x="855393" y="9"/>
                  </a:cubicBezTo>
                  <a:close/>
                </a:path>
              </a:pathLst>
            </a:custGeom>
            <a:blipFill>
              <a:blip r:embed="rId3"/>
              <a:stretch>
                <a:fillRect t="-225" b="-225"/>
              </a:stretch>
            </a:blipFill>
          </p:spPr>
          <p:txBody>
            <a:bodyPr/>
            <a:lstStyle/>
            <a:p>
              <a:endParaRPr lang="en-GB"/>
            </a:p>
          </p:txBody>
        </p:sp>
      </p:grpSp>
      <p:grpSp>
        <p:nvGrpSpPr>
          <p:cNvPr id="4" name="Group 4"/>
          <p:cNvGrpSpPr/>
          <p:nvPr/>
        </p:nvGrpSpPr>
        <p:grpSpPr>
          <a:xfrm>
            <a:off x="16230402" y="2107540"/>
            <a:ext cx="1146724" cy="1141619"/>
            <a:chOff x="0" y="0"/>
            <a:chExt cx="1528966" cy="1522158"/>
          </a:xfrm>
        </p:grpSpPr>
        <p:sp>
          <p:nvSpPr>
            <p:cNvPr id="5" name="Freeform 5"/>
            <p:cNvSpPr/>
            <p:nvPr/>
          </p:nvSpPr>
          <p:spPr>
            <a:xfrm>
              <a:off x="-48" y="-8"/>
              <a:ext cx="1528874" cy="1522239"/>
            </a:xfrm>
            <a:custGeom>
              <a:avLst/>
              <a:gdLst/>
              <a:ahLst/>
              <a:cxnLst/>
              <a:rect l="l" t="t" r="r" b="b"/>
              <a:pathLst>
                <a:path w="1528874" h="1522239">
                  <a:moveTo>
                    <a:pt x="764588" y="8"/>
                  </a:moveTo>
                  <a:cubicBezTo>
                    <a:pt x="491792" y="-1262"/>
                    <a:pt x="239316" y="143645"/>
                    <a:pt x="102537" y="379611"/>
                  </a:cubicBezTo>
                  <a:cubicBezTo>
                    <a:pt x="-34242" y="615577"/>
                    <a:pt x="-34115" y="906661"/>
                    <a:pt x="102537" y="1142627"/>
                  </a:cubicBezTo>
                  <a:cubicBezTo>
                    <a:pt x="239189" y="1378593"/>
                    <a:pt x="491792" y="1523373"/>
                    <a:pt x="764461" y="1522230"/>
                  </a:cubicBezTo>
                  <a:cubicBezTo>
                    <a:pt x="1037130" y="1523500"/>
                    <a:pt x="1289733" y="1378720"/>
                    <a:pt x="1426385" y="1142627"/>
                  </a:cubicBezTo>
                  <a:cubicBezTo>
                    <a:pt x="1563037" y="906534"/>
                    <a:pt x="1563037" y="615577"/>
                    <a:pt x="1426385" y="379611"/>
                  </a:cubicBezTo>
                  <a:cubicBezTo>
                    <a:pt x="1289733" y="143645"/>
                    <a:pt x="1037257" y="-1262"/>
                    <a:pt x="764588" y="8"/>
                  </a:cubicBezTo>
                  <a:close/>
                </a:path>
              </a:pathLst>
            </a:custGeom>
            <a:blipFill>
              <a:blip r:embed="rId4"/>
              <a:stretch>
                <a:fillRect l="3" t="-12816" r="-9" b="-12811"/>
              </a:stretch>
            </a:blipFill>
          </p:spPr>
          <p:txBody>
            <a:bodyPr/>
            <a:lstStyle/>
            <a:p>
              <a:endParaRPr lang="en-GB"/>
            </a:p>
          </p:txBody>
        </p:sp>
      </p:grpSp>
      <p:grpSp>
        <p:nvGrpSpPr>
          <p:cNvPr id="8" name="Group 8"/>
          <p:cNvGrpSpPr/>
          <p:nvPr/>
        </p:nvGrpSpPr>
        <p:grpSpPr>
          <a:xfrm>
            <a:off x="30528" y="0"/>
            <a:ext cx="18221449" cy="1319146"/>
            <a:chOff x="0" y="0"/>
            <a:chExt cx="24295265" cy="1758861"/>
          </a:xfrm>
        </p:grpSpPr>
        <p:sp>
          <p:nvSpPr>
            <p:cNvPr id="9" name="Freeform 9"/>
            <p:cNvSpPr/>
            <p:nvPr/>
          </p:nvSpPr>
          <p:spPr>
            <a:xfrm>
              <a:off x="0" y="0"/>
              <a:ext cx="24295354" cy="1758823"/>
            </a:xfrm>
            <a:custGeom>
              <a:avLst/>
              <a:gdLst/>
              <a:ahLst/>
              <a:cxnLst/>
              <a:rect l="l" t="t" r="r" b="b"/>
              <a:pathLst>
                <a:path w="24295354" h="1758823">
                  <a:moveTo>
                    <a:pt x="56896" y="0"/>
                  </a:moveTo>
                  <a:cubicBezTo>
                    <a:pt x="19812" y="136271"/>
                    <a:pt x="0" y="279781"/>
                    <a:pt x="0" y="427863"/>
                  </a:cubicBezTo>
                  <a:lnTo>
                    <a:pt x="0" y="1318387"/>
                  </a:lnTo>
                  <a:cubicBezTo>
                    <a:pt x="0" y="1471168"/>
                    <a:pt x="20955" y="1618742"/>
                    <a:pt x="60325" y="1758823"/>
                  </a:cubicBezTo>
                  <a:lnTo>
                    <a:pt x="24235029" y="1758823"/>
                  </a:lnTo>
                  <a:cubicBezTo>
                    <a:pt x="24274272" y="1618742"/>
                    <a:pt x="24295354" y="1470914"/>
                    <a:pt x="24295354" y="1318387"/>
                  </a:cubicBezTo>
                  <a:lnTo>
                    <a:pt x="24295354" y="427863"/>
                  </a:lnTo>
                  <a:cubicBezTo>
                    <a:pt x="24295354" y="282067"/>
                    <a:pt x="24275669" y="138303"/>
                    <a:pt x="24237950" y="0"/>
                  </a:cubicBezTo>
                  <a:close/>
                </a:path>
              </a:pathLst>
            </a:custGeom>
            <a:solidFill>
              <a:srgbClr val="013186"/>
            </a:solidFill>
          </p:spPr>
          <p:txBody>
            <a:bodyPr/>
            <a:lstStyle/>
            <a:p>
              <a:endParaRPr lang="en-GB"/>
            </a:p>
          </p:txBody>
        </p:sp>
      </p:grpSp>
      <p:grpSp>
        <p:nvGrpSpPr>
          <p:cNvPr id="10" name="Group 10"/>
          <p:cNvGrpSpPr/>
          <p:nvPr/>
        </p:nvGrpSpPr>
        <p:grpSpPr>
          <a:xfrm>
            <a:off x="1579664" y="2032206"/>
            <a:ext cx="1080135" cy="1078325"/>
            <a:chOff x="0" y="0"/>
            <a:chExt cx="1440180" cy="1437767"/>
          </a:xfrm>
        </p:grpSpPr>
        <p:sp>
          <p:nvSpPr>
            <p:cNvPr id="11" name="Freeform 11"/>
            <p:cNvSpPr/>
            <p:nvPr/>
          </p:nvSpPr>
          <p:spPr>
            <a:xfrm>
              <a:off x="30829" y="0"/>
              <a:ext cx="1378522" cy="1437767"/>
            </a:xfrm>
            <a:custGeom>
              <a:avLst/>
              <a:gdLst/>
              <a:ahLst/>
              <a:cxnLst/>
              <a:rect l="l" t="t" r="r" b="b"/>
              <a:pathLst>
                <a:path w="1378522" h="1437767">
                  <a:moveTo>
                    <a:pt x="692436" y="0"/>
                  </a:moveTo>
                  <a:cubicBezTo>
                    <a:pt x="691420" y="0"/>
                    <a:pt x="690277" y="0"/>
                    <a:pt x="689261" y="0"/>
                  </a:cubicBezTo>
                  <a:cubicBezTo>
                    <a:pt x="688245" y="0"/>
                    <a:pt x="687102" y="0"/>
                    <a:pt x="686086" y="0"/>
                  </a:cubicBezTo>
                  <a:cubicBezTo>
                    <a:pt x="441484" y="0"/>
                    <a:pt x="215043" y="136652"/>
                    <a:pt x="92488" y="358521"/>
                  </a:cubicBezTo>
                  <a:cubicBezTo>
                    <a:pt x="-30829" y="581406"/>
                    <a:pt x="-30829" y="856361"/>
                    <a:pt x="92488" y="1079246"/>
                  </a:cubicBezTo>
                  <a:cubicBezTo>
                    <a:pt x="215043" y="1301115"/>
                    <a:pt x="441357" y="1437767"/>
                    <a:pt x="686086" y="1437767"/>
                  </a:cubicBezTo>
                  <a:cubicBezTo>
                    <a:pt x="687102" y="1437767"/>
                    <a:pt x="688245" y="1437767"/>
                    <a:pt x="689261" y="1437767"/>
                  </a:cubicBezTo>
                  <a:cubicBezTo>
                    <a:pt x="690277" y="1437767"/>
                    <a:pt x="691420" y="1437767"/>
                    <a:pt x="692436" y="1437767"/>
                  </a:cubicBezTo>
                  <a:cubicBezTo>
                    <a:pt x="936911" y="1437767"/>
                    <a:pt x="1163225" y="1301115"/>
                    <a:pt x="1286034" y="1079246"/>
                  </a:cubicBezTo>
                  <a:cubicBezTo>
                    <a:pt x="1409351" y="856361"/>
                    <a:pt x="1409351" y="581406"/>
                    <a:pt x="1286034" y="358394"/>
                  </a:cubicBezTo>
                  <a:cubicBezTo>
                    <a:pt x="1163225" y="136398"/>
                    <a:pt x="936911" y="0"/>
                    <a:pt x="692436" y="0"/>
                  </a:cubicBezTo>
                  <a:close/>
                </a:path>
              </a:pathLst>
            </a:custGeom>
            <a:blipFill>
              <a:blip r:embed="rId5"/>
              <a:stretch>
                <a:fillRect l="-2236" t="-83" r="-2236" b="-83"/>
              </a:stretch>
            </a:blipFill>
          </p:spPr>
          <p:txBody>
            <a:bodyPr/>
            <a:lstStyle/>
            <a:p>
              <a:endParaRPr lang="en-GB"/>
            </a:p>
          </p:txBody>
        </p:sp>
      </p:grpSp>
      <p:grpSp>
        <p:nvGrpSpPr>
          <p:cNvPr id="12" name="Group 12"/>
          <p:cNvGrpSpPr/>
          <p:nvPr/>
        </p:nvGrpSpPr>
        <p:grpSpPr>
          <a:xfrm>
            <a:off x="12104647" y="2107540"/>
            <a:ext cx="1080135" cy="1078325"/>
            <a:chOff x="0" y="0"/>
            <a:chExt cx="1440180" cy="1437767"/>
          </a:xfrm>
        </p:grpSpPr>
        <p:sp>
          <p:nvSpPr>
            <p:cNvPr id="13" name="Freeform 13"/>
            <p:cNvSpPr/>
            <p:nvPr/>
          </p:nvSpPr>
          <p:spPr>
            <a:xfrm>
              <a:off x="30829" y="0"/>
              <a:ext cx="1378522" cy="1437767"/>
            </a:xfrm>
            <a:custGeom>
              <a:avLst/>
              <a:gdLst/>
              <a:ahLst/>
              <a:cxnLst/>
              <a:rect l="l" t="t" r="r" b="b"/>
              <a:pathLst>
                <a:path w="1378522" h="1437767">
                  <a:moveTo>
                    <a:pt x="692436" y="0"/>
                  </a:moveTo>
                  <a:cubicBezTo>
                    <a:pt x="691420" y="0"/>
                    <a:pt x="690277" y="0"/>
                    <a:pt x="689261" y="0"/>
                  </a:cubicBezTo>
                  <a:cubicBezTo>
                    <a:pt x="688245" y="0"/>
                    <a:pt x="687102" y="0"/>
                    <a:pt x="686086" y="0"/>
                  </a:cubicBezTo>
                  <a:cubicBezTo>
                    <a:pt x="441357" y="0"/>
                    <a:pt x="215297" y="136652"/>
                    <a:pt x="92488" y="358521"/>
                  </a:cubicBezTo>
                  <a:cubicBezTo>
                    <a:pt x="-30829" y="581406"/>
                    <a:pt x="-30829" y="856361"/>
                    <a:pt x="92488" y="1079246"/>
                  </a:cubicBezTo>
                  <a:cubicBezTo>
                    <a:pt x="215170" y="1301115"/>
                    <a:pt x="441357" y="1437767"/>
                    <a:pt x="686086" y="1437767"/>
                  </a:cubicBezTo>
                  <a:cubicBezTo>
                    <a:pt x="687102" y="1437767"/>
                    <a:pt x="688245" y="1437767"/>
                    <a:pt x="689261" y="1437767"/>
                  </a:cubicBezTo>
                  <a:cubicBezTo>
                    <a:pt x="690277" y="1437767"/>
                    <a:pt x="691420" y="1437767"/>
                    <a:pt x="692436" y="1437767"/>
                  </a:cubicBezTo>
                  <a:cubicBezTo>
                    <a:pt x="937038" y="1437767"/>
                    <a:pt x="1163225" y="1301115"/>
                    <a:pt x="1286034" y="1079246"/>
                  </a:cubicBezTo>
                  <a:cubicBezTo>
                    <a:pt x="1409351" y="856361"/>
                    <a:pt x="1409351" y="581406"/>
                    <a:pt x="1286034" y="358394"/>
                  </a:cubicBezTo>
                  <a:cubicBezTo>
                    <a:pt x="1163225" y="136398"/>
                    <a:pt x="937038" y="0"/>
                    <a:pt x="692436" y="0"/>
                  </a:cubicBezTo>
                  <a:close/>
                </a:path>
              </a:pathLst>
            </a:custGeom>
            <a:blipFill>
              <a:blip r:embed="rId6"/>
              <a:stretch>
                <a:fillRect l="-2236" t="-83" r="-2236" b="-83"/>
              </a:stretch>
            </a:blipFill>
          </p:spPr>
          <p:txBody>
            <a:bodyPr/>
            <a:lstStyle/>
            <a:p>
              <a:endParaRPr lang="en-GB"/>
            </a:p>
          </p:txBody>
        </p:sp>
      </p:grpSp>
      <p:grpSp>
        <p:nvGrpSpPr>
          <p:cNvPr id="14" name="Group 14"/>
          <p:cNvGrpSpPr/>
          <p:nvPr/>
        </p:nvGrpSpPr>
        <p:grpSpPr>
          <a:xfrm>
            <a:off x="9879559" y="2143297"/>
            <a:ext cx="1080135" cy="1078325"/>
            <a:chOff x="0" y="0"/>
            <a:chExt cx="1440180" cy="1437767"/>
          </a:xfrm>
        </p:grpSpPr>
        <p:sp>
          <p:nvSpPr>
            <p:cNvPr id="15" name="Freeform 15"/>
            <p:cNvSpPr/>
            <p:nvPr/>
          </p:nvSpPr>
          <p:spPr>
            <a:xfrm>
              <a:off x="30829" y="0"/>
              <a:ext cx="1378522" cy="1437767"/>
            </a:xfrm>
            <a:custGeom>
              <a:avLst/>
              <a:gdLst/>
              <a:ahLst/>
              <a:cxnLst/>
              <a:rect l="l" t="t" r="r" b="b"/>
              <a:pathLst>
                <a:path w="1378522" h="1437767">
                  <a:moveTo>
                    <a:pt x="692436" y="0"/>
                  </a:moveTo>
                  <a:cubicBezTo>
                    <a:pt x="691420" y="0"/>
                    <a:pt x="690277" y="0"/>
                    <a:pt x="689261" y="0"/>
                  </a:cubicBezTo>
                  <a:cubicBezTo>
                    <a:pt x="688245" y="0"/>
                    <a:pt x="687102" y="0"/>
                    <a:pt x="686086" y="0"/>
                  </a:cubicBezTo>
                  <a:cubicBezTo>
                    <a:pt x="441357" y="0"/>
                    <a:pt x="215170" y="136652"/>
                    <a:pt x="92488" y="358521"/>
                  </a:cubicBezTo>
                  <a:cubicBezTo>
                    <a:pt x="-30829" y="581406"/>
                    <a:pt x="-30829" y="856361"/>
                    <a:pt x="92488" y="1079246"/>
                  </a:cubicBezTo>
                  <a:cubicBezTo>
                    <a:pt x="214662" y="1300226"/>
                    <a:pt x="439452" y="1436497"/>
                    <a:pt x="682911" y="1437767"/>
                  </a:cubicBezTo>
                  <a:lnTo>
                    <a:pt x="695611" y="1437767"/>
                  </a:lnTo>
                  <a:cubicBezTo>
                    <a:pt x="939070" y="1436624"/>
                    <a:pt x="1163733" y="1300226"/>
                    <a:pt x="1286034" y="1079246"/>
                  </a:cubicBezTo>
                  <a:cubicBezTo>
                    <a:pt x="1409351" y="856361"/>
                    <a:pt x="1409351" y="581406"/>
                    <a:pt x="1286034" y="358394"/>
                  </a:cubicBezTo>
                  <a:cubicBezTo>
                    <a:pt x="1163225" y="136398"/>
                    <a:pt x="937038" y="0"/>
                    <a:pt x="692436" y="0"/>
                  </a:cubicBezTo>
                  <a:close/>
                </a:path>
              </a:pathLst>
            </a:custGeom>
            <a:blipFill>
              <a:blip r:embed="rId7"/>
              <a:stretch>
                <a:fillRect l="-2236" t="-370" r="-2236" b="-370"/>
              </a:stretch>
            </a:blipFill>
          </p:spPr>
          <p:txBody>
            <a:bodyPr/>
            <a:lstStyle/>
            <a:p>
              <a:endParaRPr lang="en-GB"/>
            </a:p>
          </p:txBody>
        </p:sp>
      </p:grpSp>
      <p:grpSp>
        <p:nvGrpSpPr>
          <p:cNvPr id="16" name="Group 16"/>
          <p:cNvGrpSpPr/>
          <p:nvPr/>
        </p:nvGrpSpPr>
        <p:grpSpPr>
          <a:xfrm>
            <a:off x="3847138" y="2070268"/>
            <a:ext cx="1080135" cy="1078325"/>
            <a:chOff x="0" y="0"/>
            <a:chExt cx="1440180" cy="1437767"/>
          </a:xfrm>
        </p:grpSpPr>
        <p:sp>
          <p:nvSpPr>
            <p:cNvPr id="17" name="Freeform 17"/>
            <p:cNvSpPr/>
            <p:nvPr/>
          </p:nvSpPr>
          <p:spPr>
            <a:xfrm>
              <a:off x="30829" y="0"/>
              <a:ext cx="1378522" cy="1437767"/>
            </a:xfrm>
            <a:custGeom>
              <a:avLst/>
              <a:gdLst/>
              <a:ahLst/>
              <a:cxnLst/>
              <a:rect l="l" t="t" r="r" b="b"/>
              <a:pathLst>
                <a:path w="1378522" h="1437767">
                  <a:moveTo>
                    <a:pt x="692436" y="0"/>
                  </a:moveTo>
                  <a:cubicBezTo>
                    <a:pt x="691420" y="0"/>
                    <a:pt x="690277" y="0"/>
                    <a:pt x="689261" y="0"/>
                  </a:cubicBezTo>
                  <a:cubicBezTo>
                    <a:pt x="688245" y="0"/>
                    <a:pt x="687102" y="0"/>
                    <a:pt x="686086" y="0"/>
                  </a:cubicBezTo>
                  <a:cubicBezTo>
                    <a:pt x="441357" y="0"/>
                    <a:pt x="215170" y="136652"/>
                    <a:pt x="92488" y="358521"/>
                  </a:cubicBezTo>
                  <a:cubicBezTo>
                    <a:pt x="-30829" y="581406"/>
                    <a:pt x="-30829" y="856361"/>
                    <a:pt x="92488" y="1079246"/>
                  </a:cubicBezTo>
                  <a:cubicBezTo>
                    <a:pt x="215170" y="1301115"/>
                    <a:pt x="441357" y="1437767"/>
                    <a:pt x="686086" y="1437767"/>
                  </a:cubicBezTo>
                  <a:cubicBezTo>
                    <a:pt x="687102" y="1437767"/>
                    <a:pt x="688245" y="1437767"/>
                    <a:pt x="689261" y="1437767"/>
                  </a:cubicBezTo>
                  <a:cubicBezTo>
                    <a:pt x="690277" y="1437767"/>
                    <a:pt x="691420" y="1437767"/>
                    <a:pt x="692436" y="1437767"/>
                  </a:cubicBezTo>
                  <a:cubicBezTo>
                    <a:pt x="937038" y="1437767"/>
                    <a:pt x="1163225" y="1301115"/>
                    <a:pt x="1286034" y="1079246"/>
                  </a:cubicBezTo>
                  <a:cubicBezTo>
                    <a:pt x="1409351" y="856361"/>
                    <a:pt x="1409351" y="581406"/>
                    <a:pt x="1286034" y="358394"/>
                  </a:cubicBezTo>
                  <a:cubicBezTo>
                    <a:pt x="1163225" y="136398"/>
                    <a:pt x="937038" y="0"/>
                    <a:pt x="692436" y="0"/>
                  </a:cubicBezTo>
                  <a:close/>
                </a:path>
              </a:pathLst>
            </a:custGeom>
            <a:blipFill>
              <a:blip r:embed="rId8"/>
              <a:stretch>
                <a:fillRect l="-2148" r="-2148"/>
              </a:stretch>
            </a:blipFill>
          </p:spPr>
          <p:txBody>
            <a:bodyPr/>
            <a:lstStyle/>
            <a:p>
              <a:endParaRPr lang="en-GB"/>
            </a:p>
          </p:txBody>
        </p:sp>
      </p:grpSp>
      <p:grpSp>
        <p:nvGrpSpPr>
          <p:cNvPr id="18" name="Group 18"/>
          <p:cNvGrpSpPr/>
          <p:nvPr/>
        </p:nvGrpSpPr>
        <p:grpSpPr>
          <a:xfrm>
            <a:off x="5131803" y="7946822"/>
            <a:ext cx="1056989" cy="1085374"/>
            <a:chOff x="0" y="0"/>
            <a:chExt cx="1409319" cy="1447165"/>
          </a:xfrm>
        </p:grpSpPr>
        <p:sp>
          <p:nvSpPr>
            <p:cNvPr id="19" name="Freeform 19"/>
            <p:cNvSpPr/>
            <p:nvPr/>
          </p:nvSpPr>
          <p:spPr>
            <a:xfrm>
              <a:off x="30829" y="0"/>
              <a:ext cx="1378490" cy="1447165"/>
            </a:xfrm>
            <a:custGeom>
              <a:avLst/>
              <a:gdLst/>
              <a:ahLst/>
              <a:cxnLst/>
              <a:rect l="l" t="t" r="r" b="b"/>
              <a:pathLst>
                <a:path w="1378490" h="1447165">
                  <a:moveTo>
                    <a:pt x="686086" y="0"/>
                  </a:moveTo>
                  <a:cubicBezTo>
                    <a:pt x="441357" y="0"/>
                    <a:pt x="215043" y="137414"/>
                    <a:pt x="92488" y="360807"/>
                  </a:cubicBezTo>
                  <a:cubicBezTo>
                    <a:pt x="-30829" y="585216"/>
                    <a:pt x="-30829" y="861822"/>
                    <a:pt x="92488" y="1086358"/>
                  </a:cubicBezTo>
                  <a:cubicBezTo>
                    <a:pt x="215297" y="1309751"/>
                    <a:pt x="441357" y="1447165"/>
                    <a:pt x="686086" y="1447165"/>
                  </a:cubicBezTo>
                  <a:cubicBezTo>
                    <a:pt x="687102" y="1447165"/>
                    <a:pt x="688245" y="1447165"/>
                    <a:pt x="689261" y="1447165"/>
                  </a:cubicBezTo>
                  <a:cubicBezTo>
                    <a:pt x="690277" y="1447165"/>
                    <a:pt x="691420" y="1447165"/>
                    <a:pt x="692436" y="1447165"/>
                  </a:cubicBezTo>
                  <a:cubicBezTo>
                    <a:pt x="937165" y="1447165"/>
                    <a:pt x="1163225" y="1309497"/>
                    <a:pt x="1286034" y="1086358"/>
                  </a:cubicBezTo>
                  <a:cubicBezTo>
                    <a:pt x="1346867" y="975614"/>
                    <a:pt x="1377601" y="852170"/>
                    <a:pt x="1378490" y="728599"/>
                  </a:cubicBezTo>
                  <a:lnTo>
                    <a:pt x="1378490" y="718566"/>
                  </a:lnTo>
                  <a:cubicBezTo>
                    <a:pt x="1377728" y="594995"/>
                    <a:pt x="1346867" y="471424"/>
                    <a:pt x="1286034" y="360807"/>
                  </a:cubicBezTo>
                  <a:cubicBezTo>
                    <a:pt x="1163225" y="137414"/>
                    <a:pt x="937038" y="0"/>
                    <a:pt x="692309" y="0"/>
                  </a:cubicBezTo>
                  <a:cubicBezTo>
                    <a:pt x="691293" y="0"/>
                    <a:pt x="690150" y="0"/>
                    <a:pt x="689134" y="0"/>
                  </a:cubicBezTo>
                  <a:cubicBezTo>
                    <a:pt x="688118" y="0"/>
                    <a:pt x="686975" y="0"/>
                    <a:pt x="685959" y="0"/>
                  </a:cubicBezTo>
                  <a:close/>
                </a:path>
              </a:pathLst>
            </a:custGeom>
            <a:blipFill>
              <a:blip r:embed="rId9"/>
              <a:stretch>
                <a:fillRect l="-2236" t="-10694" b="-10694"/>
              </a:stretch>
            </a:blipFill>
          </p:spPr>
          <p:txBody>
            <a:bodyPr/>
            <a:lstStyle/>
            <a:p>
              <a:endParaRPr lang="en-GB"/>
            </a:p>
          </p:txBody>
        </p:sp>
      </p:grpSp>
      <p:grpSp>
        <p:nvGrpSpPr>
          <p:cNvPr id="20" name="Group 20"/>
          <p:cNvGrpSpPr/>
          <p:nvPr/>
        </p:nvGrpSpPr>
        <p:grpSpPr>
          <a:xfrm>
            <a:off x="1842059" y="4982680"/>
            <a:ext cx="1079944" cy="1080040"/>
            <a:chOff x="0" y="0"/>
            <a:chExt cx="1439926" cy="1440053"/>
          </a:xfrm>
        </p:grpSpPr>
        <p:sp>
          <p:nvSpPr>
            <p:cNvPr id="21" name="Freeform 21"/>
            <p:cNvSpPr/>
            <p:nvPr/>
          </p:nvSpPr>
          <p:spPr>
            <a:xfrm>
              <a:off x="0" y="0"/>
              <a:ext cx="1439926" cy="1440053"/>
            </a:xfrm>
            <a:custGeom>
              <a:avLst/>
              <a:gdLst/>
              <a:ahLst/>
              <a:cxnLst/>
              <a:rect l="l" t="t" r="r" b="b"/>
              <a:pathLst>
                <a:path w="1439926" h="1440053">
                  <a:moveTo>
                    <a:pt x="719963" y="0"/>
                  </a:moveTo>
                  <a:cubicBezTo>
                    <a:pt x="322453" y="0"/>
                    <a:pt x="0" y="322199"/>
                    <a:pt x="0" y="719963"/>
                  </a:cubicBezTo>
                  <a:cubicBezTo>
                    <a:pt x="0" y="1117727"/>
                    <a:pt x="322453" y="1440053"/>
                    <a:pt x="719963" y="1440053"/>
                  </a:cubicBezTo>
                  <a:cubicBezTo>
                    <a:pt x="1115949" y="1440053"/>
                    <a:pt x="1437259" y="1120394"/>
                    <a:pt x="1439926" y="725043"/>
                  </a:cubicBezTo>
                  <a:lnTo>
                    <a:pt x="1439926" y="715010"/>
                  </a:lnTo>
                  <a:cubicBezTo>
                    <a:pt x="1437259" y="319532"/>
                    <a:pt x="1115949" y="0"/>
                    <a:pt x="719963" y="0"/>
                  </a:cubicBezTo>
                  <a:close/>
                </a:path>
              </a:pathLst>
            </a:custGeom>
            <a:blipFill>
              <a:blip r:embed="rId10"/>
              <a:stretch>
                <a:fillRect t="-13726" b="-13726"/>
              </a:stretch>
            </a:blipFill>
          </p:spPr>
          <p:txBody>
            <a:bodyPr/>
            <a:lstStyle/>
            <a:p>
              <a:endParaRPr lang="en-GB"/>
            </a:p>
          </p:txBody>
        </p:sp>
      </p:grpSp>
      <p:grpSp>
        <p:nvGrpSpPr>
          <p:cNvPr id="22" name="Group 22"/>
          <p:cNvGrpSpPr/>
          <p:nvPr/>
        </p:nvGrpSpPr>
        <p:grpSpPr>
          <a:xfrm>
            <a:off x="4094216" y="4982680"/>
            <a:ext cx="1079944" cy="1080040"/>
            <a:chOff x="0" y="0"/>
            <a:chExt cx="1439926" cy="1440053"/>
          </a:xfrm>
        </p:grpSpPr>
        <p:sp>
          <p:nvSpPr>
            <p:cNvPr id="23" name="Freeform 23"/>
            <p:cNvSpPr/>
            <p:nvPr/>
          </p:nvSpPr>
          <p:spPr>
            <a:xfrm>
              <a:off x="0" y="0"/>
              <a:ext cx="1439926" cy="1440053"/>
            </a:xfrm>
            <a:custGeom>
              <a:avLst/>
              <a:gdLst/>
              <a:ahLst/>
              <a:cxnLst/>
              <a:rect l="l" t="t" r="r" b="b"/>
              <a:pathLst>
                <a:path w="1439926" h="1440053">
                  <a:moveTo>
                    <a:pt x="719963" y="0"/>
                  </a:moveTo>
                  <a:cubicBezTo>
                    <a:pt x="322199" y="0"/>
                    <a:pt x="0" y="322199"/>
                    <a:pt x="0" y="719963"/>
                  </a:cubicBezTo>
                  <a:cubicBezTo>
                    <a:pt x="0" y="1117727"/>
                    <a:pt x="322199" y="1440053"/>
                    <a:pt x="719963" y="1440053"/>
                  </a:cubicBezTo>
                  <a:cubicBezTo>
                    <a:pt x="1115949" y="1440053"/>
                    <a:pt x="1437259" y="1120394"/>
                    <a:pt x="1439926" y="725043"/>
                  </a:cubicBezTo>
                  <a:lnTo>
                    <a:pt x="1439926" y="715010"/>
                  </a:lnTo>
                  <a:cubicBezTo>
                    <a:pt x="1437259" y="319532"/>
                    <a:pt x="1115949" y="0"/>
                    <a:pt x="719963" y="0"/>
                  </a:cubicBezTo>
                  <a:close/>
                </a:path>
              </a:pathLst>
            </a:custGeom>
            <a:blipFill>
              <a:blip r:embed="rId11"/>
              <a:stretch>
                <a:fillRect t="-13726" b="-13726"/>
              </a:stretch>
            </a:blipFill>
          </p:spPr>
          <p:txBody>
            <a:bodyPr/>
            <a:lstStyle/>
            <a:p>
              <a:endParaRPr lang="en-GB"/>
            </a:p>
          </p:txBody>
        </p:sp>
      </p:grpSp>
      <p:grpSp>
        <p:nvGrpSpPr>
          <p:cNvPr id="24" name="Group 24"/>
          <p:cNvGrpSpPr/>
          <p:nvPr/>
        </p:nvGrpSpPr>
        <p:grpSpPr>
          <a:xfrm>
            <a:off x="6423984" y="4983070"/>
            <a:ext cx="1079944" cy="1080040"/>
            <a:chOff x="0" y="0"/>
            <a:chExt cx="1439926" cy="1440053"/>
          </a:xfrm>
        </p:grpSpPr>
        <p:sp>
          <p:nvSpPr>
            <p:cNvPr id="25" name="Freeform 25"/>
            <p:cNvSpPr/>
            <p:nvPr/>
          </p:nvSpPr>
          <p:spPr>
            <a:xfrm>
              <a:off x="0" y="0"/>
              <a:ext cx="1439926" cy="1440053"/>
            </a:xfrm>
            <a:custGeom>
              <a:avLst/>
              <a:gdLst/>
              <a:ahLst/>
              <a:cxnLst/>
              <a:rect l="l" t="t" r="r" b="b"/>
              <a:pathLst>
                <a:path w="1439926" h="1440053">
                  <a:moveTo>
                    <a:pt x="719963" y="0"/>
                  </a:moveTo>
                  <a:cubicBezTo>
                    <a:pt x="322453" y="0"/>
                    <a:pt x="0" y="322199"/>
                    <a:pt x="0" y="719963"/>
                  </a:cubicBezTo>
                  <a:cubicBezTo>
                    <a:pt x="0" y="1117727"/>
                    <a:pt x="322453" y="1440053"/>
                    <a:pt x="719963" y="1440053"/>
                  </a:cubicBezTo>
                  <a:cubicBezTo>
                    <a:pt x="1116076" y="1440053"/>
                    <a:pt x="1437259" y="1120267"/>
                    <a:pt x="1439926" y="725043"/>
                  </a:cubicBezTo>
                  <a:lnTo>
                    <a:pt x="1439926" y="715137"/>
                  </a:lnTo>
                  <a:cubicBezTo>
                    <a:pt x="1437386" y="319532"/>
                    <a:pt x="1116076" y="0"/>
                    <a:pt x="719963" y="0"/>
                  </a:cubicBezTo>
                  <a:close/>
                </a:path>
              </a:pathLst>
            </a:custGeom>
            <a:blipFill>
              <a:blip r:embed="rId12"/>
              <a:stretch>
                <a:fillRect t="-13726" b="-13726"/>
              </a:stretch>
            </a:blipFill>
          </p:spPr>
          <p:txBody>
            <a:bodyPr/>
            <a:lstStyle/>
            <a:p>
              <a:endParaRPr lang="en-GB"/>
            </a:p>
          </p:txBody>
        </p:sp>
      </p:grpSp>
      <p:grpSp>
        <p:nvGrpSpPr>
          <p:cNvPr id="26" name="Group 26"/>
          <p:cNvGrpSpPr/>
          <p:nvPr/>
        </p:nvGrpSpPr>
        <p:grpSpPr>
          <a:xfrm>
            <a:off x="16686066" y="7724889"/>
            <a:ext cx="1131694" cy="1143000"/>
            <a:chOff x="0" y="0"/>
            <a:chExt cx="1508925" cy="1524000"/>
          </a:xfrm>
        </p:grpSpPr>
        <p:sp>
          <p:nvSpPr>
            <p:cNvPr id="27" name="Freeform 27"/>
            <p:cNvSpPr/>
            <p:nvPr/>
          </p:nvSpPr>
          <p:spPr>
            <a:xfrm>
              <a:off x="0" y="0"/>
              <a:ext cx="1509014" cy="1524000"/>
            </a:xfrm>
            <a:custGeom>
              <a:avLst/>
              <a:gdLst/>
              <a:ahLst/>
              <a:cxnLst/>
              <a:rect l="l" t="t" r="r" b="b"/>
              <a:pathLst>
                <a:path w="1509014" h="1524000">
                  <a:moveTo>
                    <a:pt x="742823" y="0"/>
                  </a:moveTo>
                  <a:cubicBezTo>
                    <a:pt x="331343" y="6350"/>
                    <a:pt x="0" y="345059"/>
                    <a:pt x="0" y="761873"/>
                  </a:cubicBezTo>
                  <a:cubicBezTo>
                    <a:pt x="0" y="1182878"/>
                    <a:pt x="337693" y="1524000"/>
                    <a:pt x="754507" y="1524000"/>
                  </a:cubicBezTo>
                  <a:cubicBezTo>
                    <a:pt x="1169289" y="1524000"/>
                    <a:pt x="1506220" y="1185799"/>
                    <a:pt x="1509014" y="767334"/>
                  </a:cubicBezTo>
                  <a:lnTo>
                    <a:pt x="1509014" y="756539"/>
                  </a:lnTo>
                  <a:cubicBezTo>
                    <a:pt x="1506093" y="342138"/>
                    <a:pt x="1175639" y="6350"/>
                    <a:pt x="766191" y="0"/>
                  </a:cubicBezTo>
                  <a:close/>
                </a:path>
              </a:pathLst>
            </a:custGeom>
            <a:blipFill>
              <a:blip r:embed="rId13"/>
              <a:stretch>
                <a:fillRect l="-499" r="-494"/>
              </a:stretch>
            </a:blipFill>
          </p:spPr>
          <p:txBody>
            <a:bodyPr/>
            <a:lstStyle/>
            <a:p>
              <a:endParaRPr lang="en-GB"/>
            </a:p>
          </p:txBody>
        </p:sp>
      </p:grpSp>
      <p:grpSp>
        <p:nvGrpSpPr>
          <p:cNvPr id="28" name="Group 28"/>
          <p:cNvGrpSpPr/>
          <p:nvPr/>
        </p:nvGrpSpPr>
        <p:grpSpPr>
          <a:xfrm>
            <a:off x="14995603" y="7757865"/>
            <a:ext cx="1092518" cy="1092518"/>
            <a:chOff x="0" y="0"/>
            <a:chExt cx="1456690" cy="1456690"/>
          </a:xfrm>
        </p:grpSpPr>
        <p:sp>
          <p:nvSpPr>
            <p:cNvPr id="29" name="Freeform 29" descr="A person in a suit and tie  AI-generated content may be incorrect."/>
            <p:cNvSpPr/>
            <p:nvPr/>
          </p:nvSpPr>
          <p:spPr>
            <a:xfrm>
              <a:off x="0" y="0"/>
              <a:ext cx="1456690" cy="1456690"/>
            </a:xfrm>
            <a:custGeom>
              <a:avLst/>
              <a:gdLst/>
              <a:ahLst/>
              <a:cxnLst/>
              <a:rect l="l" t="t" r="r" b="b"/>
              <a:pathLst>
                <a:path w="1456690" h="1456690">
                  <a:moveTo>
                    <a:pt x="0" y="0"/>
                  </a:moveTo>
                  <a:lnTo>
                    <a:pt x="1456690" y="0"/>
                  </a:lnTo>
                  <a:lnTo>
                    <a:pt x="1456690" y="1456690"/>
                  </a:lnTo>
                  <a:lnTo>
                    <a:pt x="0" y="1456690"/>
                  </a:lnTo>
                  <a:lnTo>
                    <a:pt x="0" y="0"/>
                  </a:lnTo>
                  <a:close/>
                </a:path>
              </a:pathLst>
            </a:custGeom>
            <a:blipFill>
              <a:blip r:embed="rId14"/>
              <a:stretch>
                <a:fillRect/>
              </a:stretch>
            </a:blipFill>
          </p:spPr>
          <p:txBody>
            <a:bodyPr/>
            <a:lstStyle/>
            <a:p>
              <a:endParaRPr lang="en-GB"/>
            </a:p>
          </p:txBody>
        </p:sp>
      </p:grpSp>
      <p:grpSp>
        <p:nvGrpSpPr>
          <p:cNvPr id="30" name="Group 30"/>
          <p:cNvGrpSpPr/>
          <p:nvPr/>
        </p:nvGrpSpPr>
        <p:grpSpPr>
          <a:xfrm>
            <a:off x="2031178" y="8015040"/>
            <a:ext cx="1183072" cy="1109863"/>
            <a:chOff x="0" y="0"/>
            <a:chExt cx="1577429" cy="1479817"/>
          </a:xfrm>
        </p:grpSpPr>
        <p:sp>
          <p:nvSpPr>
            <p:cNvPr id="31" name="Freeform 31"/>
            <p:cNvSpPr/>
            <p:nvPr/>
          </p:nvSpPr>
          <p:spPr>
            <a:xfrm>
              <a:off x="16" y="-7"/>
              <a:ext cx="1577308" cy="1479692"/>
            </a:xfrm>
            <a:custGeom>
              <a:avLst/>
              <a:gdLst/>
              <a:ahLst/>
              <a:cxnLst/>
              <a:rect l="l" t="t" r="r" b="b"/>
              <a:pathLst>
                <a:path w="1577308" h="1479692">
                  <a:moveTo>
                    <a:pt x="788654" y="7"/>
                  </a:moveTo>
                  <a:cubicBezTo>
                    <a:pt x="507349" y="-1136"/>
                    <a:pt x="246745" y="139580"/>
                    <a:pt x="105775" y="368942"/>
                  </a:cubicBezTo>
                  <a:cubicBezTo>
                    <a:pt x="-35195" y="598304"/>
                    <a:pt x="-35322" y="881387"/>
                    <a:pt x="105775" y="1110749"/>
                  </a:cubicBezTo>
                  <a:cubicBezTo>
                    <a:pt x="246872" y="1340111"/>
                    <a:pt x="507349" y="1480954"/>
                    <a:pt x="788654" y="1479684"/>
                  </a:cubicBezTo>
                  <a:cubicBezTo>
                    <a:pt x="1069959" y="1480827"/>
                    <a:pt x="1330563" y="1340111"/>
                    <a:pt x="1471533" y="1110749"/>
                  </a:cubicBezTo>
                  <a:cubicBezTo>
                    <a:pt x="1612503" y="881387"/>
                    <a:pt x="1612630" y="598304"/>
                    <a:pt x="1471533" y="368942"/>
                  </a:cubicBezTo>
                  <a:cubicBezTo>
                    <a:pt x="1330436" y="139580"/>
                    <a:pt x="1070086" y="-1136"/>
                    <a:pt x="788654" y="7"/>
                  </a:cubicBezTo>
                  <a:close/>
                </a:path>
              </a:pathLst>
            </a:custGeom>
            <a:blipFill>
              <a:blip r:embed="rId15"/>
              <a:stretch>
                <a:fillRect l="-1" t="-3297" r="-6" b="-3307"/>
              </a:stretch>
            </a:blipFill>
          </p:spPr>
          <p:txBody>
            <a:bodyPr/>
            <a:lstStyle/>
            <a:p>
              <a:endParaRPr lang="en-GB"/>
            </a:p>
          </p:txBody>
        </p:sp>
      </p:grpSp>
      <p:grpSp>
        <p:nvGrpSpPr>
          <p:cNvPr id="32" name="Group 32"/>
          <p:cNvGrpSpPr/>
          <p:nvPr/>
        </p:nvGrpSpPr>
        <p:grpSpPr>
          <a:xfrm>
            <a:off x="7503928" y="8015040"/>
            <a:ext cx="1141105" cy="1136028"/>
            <a:chOff x="0" y="0"/>
            <a:chExt cx="1521473" cy="1514704"/>
          </a:xfrm>
        </p:grpSpPr>
        <p:sp>
          <p:nvSpPr>
            <p:cNvPr id="33" name="Freeform 33"/>
            <p:cNvSpPr/>
            <p:nvPr/>
          </p:nvSpPr>
          <p:spPr>
            <a:xfrm>
              <a:off x="-79" y="-7"/>
              <a:ext cx="1521619" cy="1514744"/>
            </a:xfrm>
            <a:custGeom>
              <a:avLst/>
              <a:gdLst/>
              <a:ahLst/>
              <a:cxnLst/>
              <a:rect l="l" t="t" r="r" b="b"/>
              <a:pathLst>
                <a:path w="1521619" h="1514744">
                  <a:moveTo>
                    <a:pt x="760809" y="7"/>
                  </a:moveTo>
                  <a:cubicBezTo>
                    <a:pt x="489410" y="-1136"/>
                    <a:pt x="238204" y="142882"/>
                    <a:pt x="102060" y="377705"/>
                  </a:cubicBezTo>
                  <a:cubicBezTo>
                    <a:pt x="-34084" y="612528"/>
                    <a:pt x="-33957" y="902215"/>
                    <a:pt x="102060" y="1137038"/>
                  </a:cubicBezTo>
                  <a:cubicBezTo>
                    <a:pt x="238077" y="1371861"/>
                    <a:pt x="489410" y="1515879"/>
                    <a:pt x="760809" y="1514736"/>
                  </a:cubicBezTo>
                  <a:cubicBezTo>
                    <a:pt x="1032208" y="1516006"/>
                    <a:pt x="1283414" y="1371861"/>
                    <a:pt x="1419558" y="1137038"/>
                  </a:cubicBezTo>
                  <a:cubicBezTo>
                    <a:pt x="1555702" y="902215"/>
                    <a:pt x="1555575" y="612528"/>
                    <a:pt x="1419558" y="377705"/>
                  </a:cubicBezTo>
                  <a:cubicBezTo>
                    <a:pt x="1283541" y="142882"/>
                    <a:pt x="1032208" y="-1136"/>
                    <a:pt x="760809" y="7"/>
                  </a:cubicBezTo>
                  <a:close/>
                </a:path>
              </a:pathLst>
            </a:custGeom>
            <a:blipFill>
              <a:blip r:embed="rId16"/>
              <a:stretch>
                <a:fillRect l="5" t="-25334" r="4" b="-25331"/>
              </a:stretch>
            </a:blipFill>
          </p:spPr>
          <p:txBody>
            <a:bodyPr/>
            <a:lstStyle/>
            <a:p>
              <a:endParaRPr lang="en-GB"/>
            </a:p>
          </p:txBody>
        </p:sp>
      </p:grpSp>
      <p:grpSp>
        <p:nvGrpSpPr>
          <p:cNvPr id="34" name="Group 34"/>
          <p:cNvGrpSpPr/>
          <p:nvPr/>
        </p:nvGrpSpPr>
        <p:grpSpPr>
          <a:xfrm>
            <a:off x="12791451" y="4527585"/>
            <a:ext cx="1146724" cy="1141619"/>
            <a:chOff x="0" y="0"/>
            <a:chExt cx="1528966" cy="1522158"/>
          </a:xfrm>
        </p:grpSpPr>
        <p:sp>
          <p:nvSpPr>
            <p:cNvPr id="35" name="Freeform 35"/>
            <p:cNvSpPr/>
            <p:nvPr/>
          </p:nvSpPr>
          <p:spPr>
            <a:xfrm>
              <a:off x="-48" y="-8"/>
              <a:ext cx="1528874" cy="1522239"/>
            </a:xfrm>
            <a:custGeom>
              <a:avLst/>
              <a:gdLst/>
              <a:ahLst/>
              <a:cxnLst/>
              <a:rect l="l" t="t" r="r" b="b"/>
              <a:pathLst>
                <a:path w="1528874" h="1522239">
                  <a:moveTo>
                    <a:pt x="764588" y="8"/>
                  </a:moveTo>
                  <a:cubicBezTo>
                    <a:pt x="491792" y="-1262"/>
                    <a:pt x="239316" y="143645"/>
                    <a:pt x="102537" y="379611"/>
                  </a:cubicBezTo>
                  <a:cubicBezTo>
                    <a:pt x="-34242" y="615577"/>
                    <a:pt x="-34115" y="906661"/>
                    <a:pt x="102537" y="1142627"/>
                  </a:cubicBezTo>
                  <a:cubicBezTo>
                    <a:pt x="239189" y="1378593"/>
                    <a:pt x="491792" y="1523373"/>
                    <a:pt x="764461" y="1522230"/>
                  </a:cubicBezTo>
                  <a:cubicBezTo>
                    <a:pt x="1037130" y="1523500"/>
                    <a:pt x="1289733" y="1378720"/>
                    <a:pt x="1426385" y="1142627"/>
                  </a:cubicBezTo>
                  <a:cubicBezTo>
                    <a:pt x="1563037" y="906534"/>
                    <a:pt x="1563037" y="615577"/>
                    <a:pt x="1426385" y="379611"/>
                  </a:cubicBezTo>
                  <a:cubicBezTo>
                    <a:pt x="1289733" y="143645"/>
                    <a:pt x="1037257" y="-1262"/>
                    <a:pt x="764588" y="8"/>
                  </a:cubicBezTo>
                  <a:close/>
                </a:path>
              </a:pathLst>
            </a:custGeom>
            <a:blipFill>
              <a:blip r:embed="rId17"/>
              <a:stretch>
                <a:fillRect t="-217" b="-217"/>
              </a:stretch>
            </a:blipFill>
          </p:spPr>
          <p:txBody>
            <a:bodyPr/>
            <a:lstStyle/>
            <a:p>
              <a:endParaRPr lang="en-GB"/>
            </a:p>
          </p:txBody>
        </p:sp>
      </p:grpSp>
      <p:grpSp>
        <p:nvGrpSpPr>
          <p:cNvPr id="36" name="Group 36"/>
          <p:cNvGrpSpPr/>
          <p:nvPr/>
        </p:nvGrpSpPr>
        <p:grpSpPr>
          <a:xfrm>
            <a:off x="6114612" y="2091833"/>
            <a:ext cx="1080135" cy="1078325"/>
            <a:chOff x="0" y="0"/>
            <a:chExt cx="1440180" cy="1437767"/>
          </a:xfrm>
        </p:grpSpPr>
        <p:sp>
          <p:nvSpPr>
            <p:cNvPr id="37" name="Freeform 37"/>
            <p:cNvSpPr/>
            <p:nvPr/>
          </p:nvSpPr>
          <p:spPr>
            <a:xfrm>
              <a:off x="30829" y="0"/>
              <a:ext cx="1378522" cy="1437767"/>
            </a:xfrm>
            <a:custGeom>
              <a:avLst/>
              <a:gdLst/>
              <a:ahLst/>
              <a:cxnLst/>
              <a:rect l="l" t="t" r="r" b="b"/>
              <a:pathLst>
                <a:path w="1378522" h="1437767">
                  <a:moveTo>
                    <a:pt x="692436" y="0"/>
                  </a:moveTo>
                  <a:cubicBezTo>
                    <a:pt x="691420" y="0"/>
                    <a:pt x="690277" y="0"/>
                    <a:pt x="689261" y="0"/>
                  </a:cubicBezTo>
                  <a:cubicBezTo>
                    <a:pt x="688245" y="0"/>
                    <a:pt x="687102" y="0"/>
                    <a:pt x="686086" y="0"/>
                  </a:cubicBezTo>
                  <a:cubicBezTo>
                    <a:pt x="441357" y="0"/>
                    <a:pt x="215170" y="136652"/>
                    <a:pt x="92488" y="358521"/>
                  </a:cubicBezTo>
                  <a:cubicBezTo>
                    <a:pt x="-30829" y="581406"/>
                    <a:pt x="-30829" y="856361"/>
                    <a:pt x="92488" y="1079246"/>
                  </a:cubicBezTo>
                  <a:cubicBezTo>
                    <a:pt x="215170" y="1301115"/>
                    <a:pt x="441357" y="1437767"/>
                    <a:pt x="686086" y="1437767"/>
                  </a:cubicBezTo>
                  <a:cubicBezTo>
                    <a:pt x="687102" y="1437767"/>
                    <a:pt x="688245" y="1437767"/>
                    <a:pt x="689261" y="1437767"/>
                  </a:cubicBezTo>
                  <a:cubicBezTo>
                    <a:pt x="690277" y="1437767"/>
                    <a:pt x="691420" y="1437767"/>
                    <a:pt x="692436" y="1437767"/>
                  </a:cubicBezTo>
                  <a:cubicBezTo>
                    <a:pt x="937038" y="1437767"/>
                    <a:pt x="1163225" y="1301115"/>
                    <a:pt x="1286034" y="1079246"/>
                  </a:cubicBezTo>
                  <a:cubicBezTo>
                    <a:pt x="1409351" y="856361"/>
                    <a:pt x="1409351" y="581406"/>
                    <a:pt x="1286034" y="358394"/>
                  </a:cubicBezTo>
                  <a:cubicBezTo>
                    <a:pt x="1163225" y="136398"/>
                    <a:pt x="937038" y="0"/>
                    <a:pt x="692436" y="0"/>
                  </a:cubicBezTo>
                  <a:close/>
                </a:path>
              </a:pathLst>
            </a:custGeom>
            <a:blipFill>
              <a:blip r:embed="rId18"/>
              <a:stretch>
                <a:fillRect l="-2148" r="-2148"/>
              </a:stretch>
            </a:blipFill>
          </p:spPr>
          <p:txBody>
            <a:bodyPr/>
            <a:lstStyle/>
            <a:p>
              <a:endParaRPr lang="en-GB"/>
            </a:p>
          </p:txBody>
        </p:sp>
      </p:grpSp>
      <p:grpSp>
        <p:nvGrpSpPr>
          <p:cNvPr id="38" name="Group 38"/>
          <p:cNvGrpSpPr/>
          <p:nvPr/>
        </p:nvGrpSpPr>
        <p:grpSpPr>
          <a:xfrm>
            <a:off x="10649926" y="7732624"/>
            <a:ext cx="1131694" cy="1143000"/>
            <a:chOff x="0" y="0"/>
            <a:chExt cx="1508925" cy="1524000"/>
          </a:xfrm>
        </p:grpSpPr>
        <p:sp>
          <p:nvSpPr>
            <p:cNvPr id="39" name="Freeform 39"/>
            <p:cNvSpPr/>
            <p:nvPr/>
          </p:nvSpPr>
          <p:spPr>
            <a:xfrm>
              <a:off x="0" y="0"/>
              <a:ext cx="1509014" cy="1524000"/>
            </a:xfrm>
            <a:custGeom>
              <a:avLst/>
              <a:gdLst/>
              <a:ahLst/>
              <a:cxnLst/>
              <a:rect l="l" t="t" r="r" b="b"/>
              <a:pathLst>
                <a:path w="1509014" h="1524000">
                  <a:moveTo>
                    <a:pt x="742823" y="0"/>
                  </a:moveTo>
                  <a:cubicBezTo>
                    <a:pt x="331343" y="6350"/>
                    <a:pt x="0" y="345059"/>
                    <a:pt x="0" y="761873"/>
                  </a:cubicBezTo>
                  <a:cubicBezTo>
                    <a:pt x="0" y="1182878"/>
                    <a:pt x="337693" y="1524000"/>
                    <a:pt x="754507" y="1524000"/>
                  </a:cubicBezTo>
                  <a:cubicBezTo>
                    <a:pt x="1169289" y="1524000"/>
                    <a:pt x="1506220" y="1185799"/>
                    <a:pt x="1509014" y="767334"/>
                  </a:cubicBezTo>
                  <a:lnTo>
                    <a:pt x="1509014" y="756539"/>
                  </a:lnTo>
                  <a:cubicBezTo>
                    <a:pt x="1506093" y="342138"/>
                    <a:pt x="1175639" y="6350"/>
                    <a:pt x="766191" y="0"/>
                  </a:cubicBezTo>
                  <a:close/>
                </a:path>
              </a:pathLst>
            </a:custGeom>
            <a:blipFill>
              <a:blip r:embed="rId19"/>
              <a:stretch>
                <a:fillRect l="-496" r="-496"/>
              </a:stretch>
            </a:blipFill>
          </p:spPr>
          <p:txBody>
            <a:bodyPr/>
            <a:lstStyle/>
            <a:p>
              <a:endParaRPr lang="en-GB"/>
            </a:p>
          </p:txBody>
        </p:sp>
      </p:grpSp>
      <p:grpSp>
        <p:nvGrpSpPr>
          <p:cNvPr id="40" name="Group 40"/>
          <p:cNvGrpSpPr/>
          <p:nvPr/>
        </p:nvGrpSpPr>
        <p:grpSpPr>
          <a:xfrm>
            <a:off x="12721990" y="7757865"/>
            <a:ext cx="1131694" cy="1143000"/>
            <a:chOff x="0" y="0"/>
            <a:chExt cx="1508925" cy="1524000"/>
          </a:xfrm>
        </p:grpSpPr>
        <p:sp>
          <p:nvSpPr>
            <p:cNvPr id="41" name="Freeform 41"/>
            <p:cNvSpPr/>
            <p:nvPr/>
          </p:nvSpPr>
          <p:spPr>
            <a:xfrm>
              <a:off x="0" y="0"/>
              <a:ext cx="1509014" cy="1524000"/>
            </a:xfrm>
            <a:custGeom>
              <a:avLst/>
              <a:gdLst/>
              <a:ahLst/>
              <a:cxnLst/>
              <a:rect l="l" t="t" r="r" b="b"/>
              <a:pathLst>
                <a:path w="1509014" h="1524000">
                  <a:moveTo>
                    <a:pt x="742823" y="0"/>
                  </a:moveTo>
                  <a:cubicBezTo>
                    <a:pt x="331343" y="6350"/>
                    <a:pt x="0" y="345059"/>
                    <a:pt x="0" y="761873"/>
                  </a:cubicBezTo>
                  <a:cubicBezTo>
                    <a:pt x="0" y="1182878"/>
                    <a:pt x="337693" y="1524000"/>
                    <a:pt x="754507" y="1524000"/>
                  </a:cubicBezTo>
                  <a:cubicBezTo>
                    <a:pt x="1169289" y="1524000"/>
                    <a:pt x="1506220" y="1185799"/>
                    <a:pt x="1509014" y="767334"/>
                  </a:cubicBezTo>
                  <a:lnTo>
                    <a:pt x="1509014" y="756539"/>
                  </a:lnTo>
                  <a:cubicBezTo>
                    <a:pt x="1506093" y="342138"/>
                    <a:pt x="1175639" y="6350"/>
                    <a:pt x="766191" y="0"/>
                  </a:cubicBezTo>
                  <a:close/>
                </a:path>
              </a:pathLst>
            </a:custGeom>
            <a:blipFill>
              <a:blip r:embed="rId20"/>
              <a:stretch>
                <a:fillRect l="-496" r="-496"/>
              </a:stretch>
            </a:blipFill>
          </p:spPr>
          <p:txBody>
            <a:bodyPr/>
            <a:lstStyle/>
            <a:p>
              <a:endParaRPr lang="en-GB"/>
            </a:p>
          </p:txBody>
        </p:sp>
      </p:grpSp>
      <p:sp>
        <p:nvSpPr>
          <p:cNvPr id="42" name="TextBox 42"/>
          <p:cNvSpPr txBox="1"/>
          <p:nvPr/>
        </p:nvSpPr>
        <p:spPr>
          <a:xfrm>
            <a:off x="1008150" y="3262384"/>
            <a:ext cx="2478481" cy="452142"/>
          </a:xfrm>
          <a:prstGeom prst="rect">
            <a:avLst/>
          </a:prstGeom>
        </p:spPr>
        <p:txBody>
          <a:bodyPr lIns="0" tIns="0" rIns="0" bIns="0" rtlCol="0" anchor="t">
            <a:spAutoFit/>
          </a:bodyPr>
          <a:lstStyle/>
          <a:p>
            <a:pPr algn="ctr">
              <a:lnSpc>
                <a:spcPts val="1795"/>
              </a:lnSpc>
            </a:pPr>
            <a:r>
              <a:rPr lang="en-US" sz="1500" spc="7">
                <a:solidFill>
                  <a:srgbClr val="000000"/>
                </a:solidFill>
                <a:latin typeface="Open Sans"/>
                <a:ea typeface="Open Sans"/>
                <a:cs typeface="Open Sans"/>
                <a:sym typeface="Open Sans"/>
              </a:rPr>
              <a:t>Paul Sullivan</a:t>
            </a:r>
          </a:p>
          <a:p>
            <a:pPr algn="ctr">
              <a:lnSpc>
                <a:spcPts val="1795"/>
              </a:lnSpc>
            </a:pPr>
            <a:r>
              <a:rPr lang="en-US" sz="1500" spc="7">
                <a:solidFill>
                  <a:srgbClr val="000000"/>
                </a:solidFill>
                <a:latin typeface="Open Sans"/>
                <a:ea typeface="Open Sans"/>
                <a:cs typeface="Open Sans"/>
                <a:sym typeface="Open Sans"/>
              </a:rPr>
              <a:t> Head of UK Distribution</a:t>
            </a:r>
          </a:p>
        </p:txBody>
      </p:sp>
      <p:sp>
        <p:nvSpPr>
          <p:cNvPr id="43" name="TextBox 43"/>
          <p:cNvSpPr txBox="1"/>
          <p:nvPr/>
        </p:nvSpPr>
        <p:spPr>
          <a:xfrm>
            <a:off x="1169403" y="6330229"/>
            <a:ext cx="2471976" cy="452142"/>
          </a:xfrm>
          <a:prstGeom prst="rect">
            <a:avLst/>
          </a:prstGeom>
        </p:spPr>
        <p:txBody>
          <a:bodyPr lIns="0" tIns="0" rIns="0" bIns="0" rtlCol="0" anchor="t">
            <a:spAutoFit/>
          </a:bodyPr>
          <a:lstStyle/>
          <a:p>
            <a:pPr algn="ctr">
              <a:lnSpc>
                <a:spcPts val="1792"/>
              </a:lnSpc>
            </a:pPr>
            <a:r>
              <a:rPr lang="en-US" sz="1500" spc="9">
                <a:solidFill>
                  <a:srgbClr val="000000"/>
                </a:solidFill>
                <a:latin typeface="Open Sans"/>
                <a:ea typeface="Open Sans"/>
                <a:cs typeface="Open Sans"/>
                <a:sym typeface="Open Sans"/>
              </a:rPr>
              <a:t>Steve Nelson</a:t>
            </a:r>
          </a:p>
          <a:p>
            <a:pPr algn="ctr">
              <a:lnSpc>
                <a:spcPts val="1792"/>
              </a:lnSpc>
            </a:pPr>
            <a:r>
              <a:rPr lang="en-US" sz="1500" spc="9">
                <a:solidFill>
                  <a:srgbClr val="000000"/>
                </a:solidFill>
                <a:latin typeface="Open Sans"/>
                <a:ea typeface="Open Sans"/>
                <a:cs typeface="Open Sans"/>
                <a:sym typeface="Open Sans"/>
              </a:rPr>
              <a:t> Founder, Nelson Group</a:t>
            </a:r>
          </a:p>
        </p:txBody>
      </p:sp>
      <p:sp>
        <p:nvSpPr>
          <p:cNvPr id="44" name="TextBox 44"/>
          <p:cNvSpPr txBox="1"/>
          <p:nvPr/>
        </p:nvSpPr>
        <p:spPr>
          <a:xfrm>
            <a:off x="4213108" y="6311179"/>
            <a:ext cx="918696" cy="224657"/>
          </a:xfrm>
          <a:prstGeom prst="rect">
            <a:avLst/>
          </a:prstGeom>
        </p:spPr>
        <p:txBody>
          <a:bodyPr lIns="0" tIns="0" rIns="0" bIns="0" rtlCol="0" anchor="t">
            <a:spAutoFit/>
          </a:bodyPr>
          <a:lstStyle/>
          <a:p>
            <a:pPr algn="l">
              <a:lnSpc>
                <a:spcPts val="1800"/>
              </a:lnSpc>
            </a:pPr>
            <a:r>
              <a:rPr lang="en-US" sz="1500" spc="7">
                <a:solidFill>
                  <a:srgbClr val="000000"/>
                </a:solidFill>
                <a:latin typeface="Open Sans"/>
                <a:ea typeface="Open Sans"/>
                <a:cs typeface="Open Sans"/>
                <a:sym typeface="Open Sans"/>
              </a:rPr>
              <a:t>Eric Perry</a:t>
            </a:r>
          </a:p>
        </p:txBody>
      </p:sp>
      <p:sp>
        <p:nvSpPr>
          <p:cNvPr id="45" name="TextBox 45"/>
          <p:cNvSpPr txBox="1"/>
          <p:nvPr/>
        </p:nvSpPr>
        <p:spPr>
          <a:xfrm>
            <a:off x="3760203" y="6539779"/>
            <a:ext cx="1810188" cy="224657"/>
          </a:xfrm>
          <a:prstGeom prst="rect">
            <a:avLst/>
          </a:prstGeom>
        </p:spPr>
        <p:txBody>
          <a:bodyPr lIns="0" tIns="0" rIns="0" bIns="0" rtlCol="0" anchor="t">
            <a:spAutoFit/>
          </a:bodyPr>
          <a:lstStyle/>
          <a:p>
            <a:pPr algn="l">
              <a:lnSpc>
                <a:spcPts val="1800"/>
              </a:lnSpc>
            </a:pPr>
            <a:r>
              <a:rPr lang="en-US" sz="1500" spc="7">
                <a:solidFill>
                  <a:srgbClr val="000000"/>
                </a:solidFill>
                <a:latin typeface="Open Sans"/>
                <a:ea typeface="Open Sans"/>
                <a:cs typeface="Open Sans"/>
                <a:sym typeface="Open Sans"/>
              </a:rPr>
              <a:t>MD - Nelson Group </a:t>
            </a:r>
          </a:p>
        </p:txBody>
      </p:sp>
      <p:sp>
        <p:nvSpPr>
          <p:cNvPr id="46" name="TextBox 46"/>
          <p:cNvSpPr txBox="1"/>
          <p:nvPr/>
        </p:nvSpPr>
        <p:spPr>
          <a:xfrm>
            <a:off x="3567174" y="3217783"/>
            <a:ext cx="1606987" cy="228600"/>
          </a:xfrm>
          <a:prstGeom prst="rect">
            <a:avLst/>
          </a:prstGeom>
        </p:spPr>
        <p:txBody>
          <a:bodyPr lIns="0" tIns="0" rIns="0" bIns="0" rtlCol="0" anchor="t">
            <a:spAutoFit/>
          </a:bodyPr>
          <a:lstStyle/>
          <a:p>
            <a:pPr algn="l">
              <a:lnSpc>
                <a:spcPts val="1800"/>
              </a:lnSpc>
            </a:pPr>
            <a:r>
              <a:rPr lang="en-US" sz="1500" spc="7">
                <a:solidFill>
                  <a:srgbClr val="000000"/>
                </a:solidFill>
                <a:latin typeface="Open Sans"/>
                <a:ea typeface="Open Sans"/>
                <a:cs typeface="Open Sans"/>
                <a:sym typeface="Open Sans"/>
              </a:rPr>
              <a:t>Richard Pursglove</a:t>
            </a:r>
          </a:p>
        </p:txBody>
      </p:sp>
      <p:sp>
        <p:nvSpPr>
          <p:cNvPr id="47" name="TextBox 47"/>
          <p:cNvSpPr txBox="1"/>
          <p:nvPr/>
        </p:nvSpPr>
        <p:spPr>
          <a:xfrm>
            <a:off x="6083275" y="3524250"/>
            <a:ext cx="1420654" cy="228600"/>
          </a:xfrm>
          <a:prstGeom prst="rect">
            <a:avLst/>
          </a:prstGeom>
        </p:spPr>
        <p:txBody>
          <a:bodyPr lIns="0" tIns="0" rIns="0" bIns="0" rtlCol="0" anchor="t">
            <a:spAutoFit/>
          </a:bodyPr>
          <a:lstStyle/>
          <a:p>
            <a:pPr algn="ctr">
              <a:lnSpc>
                <a:spcPts val="1800"/>
              </a:lnSpc>
            </a:pPr>
            <a:r>
              <a:rPr lang="en-US" sz="1500" spc="7">
                <a:solidFill>
                  <a:srgbClr val="000000"/>
                </a:solidFill>
                <a:latin typeface="Open Sans"/>
                <a:ea typeface="Open Sans"/>
                <a:cs typeface="Open Sans"/>
                <a:sym typeface="Open Sans"/>
              </a:rPr>
              <a:t>UK Distribution </a:t>
            </a:r>
          </a:p>
        </p:txBody>
      </p:sp>
      <p:sp>
        <p:nvSpPr>
          <p:cNvPr id="48" name="TextBox 48"/>
          <p:cNvSpPr txBox="1"/>
          <p:nvPr/>
        </p:nvSpPr>
        <p:spPr>
          <a:xfrm>
            <a:off x="6402648" y="6311570"/>
            <a:ext cx="1168965" cy="224657"/>
          </a:xfrm>
          <a:prstGeom prst="rect">
            <a:avLst/>
          </a:prstGeom>
        </p:spPr>
        <p:txBody>
          <a:bodyPr lIns="0" tIns="0" rIns="0" bIns="0" rtlCol="0" anchor="t">
            <a:spAutoFit/>
          </a:bodyPr>
          <a:lstStyle/>
          <a:p>
            <a:pPr algn="l">
              <a:lnSpc>
                <a:spcPts val="1800"/>
              </a:lnSpc>
            </a:pPr>
            <a:r>
              <a:rPr lang="en-US" sz="1500" spc="10">
                <a:solidFill>
                  <a:srgbClr val="000000"/>
                </a:solidFill>
                <a:latin typeface="Open Sans"/>
                <a:ea typeface="Open Sans"/>
                <a:cs typeface="Open Sans"/>
                <a:sym typeface="Open Sans"/>
              </a:rPr>
              <a:t>Rob Schwab</a:t>
            </a:r>
          </a:p>
        </p:txBody>
      </p:sp>
      <p:sp>
        <p:nvSpPr>
          <p:cNvPr id="49" name="TextBox 49"/>
          <p:cNvSpPr txBox="1"/>
          <p:nvPr/>
        </p:nvSpPr>
        <p:spPr>
          <a:xfrm>
            <a:off x="6114612" y="6540170"/>
            <a:ext cx="1810188" cy="224657"/>
          </a:xfrm>
          <a:prstGeom prst="rect">
            <a:avLst/>
          </a:prstGeom>
        </p:spPr>
        <p:txBody>
          <a:bodyPr lIns="0" tIns="0" rIns="0" bIns="0" rtlCol="0" anchor="t">
            <a:spAutoFit/>
          </a:bodyPr>
          <a:lstStyle/>
          <a:p>
            <a:pPr algn="l">
              <a:lnSpc>
                <a:spcPts val="1800"/>
              </a:lnSpc>
            </a:pPr>
            <a:r>
              <a:rPr lang="en-US" sz="1500" spc="7">
                <a:solidFill>
                  <a:srgbClr val="000000"/>
                </a:solidFill>
                <a:latin typeface="Open Sans"/>
                <a:ea typeface="Open Sans"/>
                <a:cs typeface="Open Sans"/>
                <a:sym typeface="Open Sans"/>
              </a:rPr>
              <a:t>MD - Nelson Group </a:t>
            </a:r>
          </a:p>
        </p:txBody>
      </p:sp>
      <p:sp>
        <p:nvSpPr>
          <p:cNvPr id="50" name="TextBox 50"/>
          <p:cNvSpPr txBox="1"/>
          <p:nvPr/>
        </p:nvSpPr>
        <p:spPr>
          <a:xfrm>
            <a:off x="4467720" y="9174028"/>
            <a:ext cx="2385155" cy="429323"/>
          </a:xfrm>
          <a:prstGeom prst="rect">
            <a:avLst/>
          </a:prstGeom>
        </p:spPr>
        <p:txBody>
          <a:bodyPr lIns="0" tIns="0" rIns="0" bIns="0" rtlCol="0" anchor="t">
            <a:spAutoFit/>
          </a:bodyPr>
          <a:lstStyle/>
          <a:p>
            <a:pPr algn="ctr">
              <a:lnSpc>
                <a:spcPts val="1793"/>
              </a:lnSpc>
            </a:pPr>
            <a:r>
              <a:rPr lang="en-US" sz="1500" spc="9">
                <a:solidFill>
                  <a:srgbClr val="000000"/>
                </a:solidFill>
                <a:latin typeface="Open Sans"/>
                <a:ea typeface="Open Sans"/>
                <a:cs typeface="Open Sans"/>
                <a:sym typeface="Open Sans"/>
              </a:rPr>
              <a:t>Alessandro Citterio</a:t>
            </a:r>
          </a:p>
          <a:p>
            <a:pPr algn="ctr">
              <a:lnSpc>
                <a:spcPts val="1795"/>
              </a:lnSpc>
            </a:pPr>
            <a:r>
              <a:rPr lang="en-US" sz="1500" spc="9">
                <a:solidFill>
                  <a:srgbClr val="000000"/>
                </a:solidFill>
                <a:latin typeface="Open Sans"/>
                <a:ea typeface="Open Sans"/>
                <a:cs typeface="Open Sans"/>
                <a:sym typeface="Open Sans"/>
              </a:rPr>
              <a:t> Italy &amp; LatAm Distribution</a:t>
            </a:r>
          </a:p>
        </p:txBody>
      </p:sp>
      <p:sp>
        <p:nvSpPr>
          <p:cNvPr id="51" name="TextBox 51"/>
          <p:cNvSpPr txBox="1"/>
          <p:nvPr/>
        </p:nvSpPr>
        <p:spPr>
          <a:xfrm>
            <a:off x="9001259" y="3303423"/>
            <a:ext cx="2761917" cy="452142"/>
          </a:xfrm>
          <a:prstGeom prst="rect">
            <a:avLst/>
          </a:prstGeom>
        </p:spPr>
        <p:txBody>
          <a:bodyPr lIns="0" tIns="0" rIns="0" bIns="0" rtlCol="0" anchor="t">
            <a:spAutoFit/>
          </a:bodyPr>
          <a:lstStyle/>
          <a:p>
            <a:pPr algn="ctr">
              <a:lnSpc>
                <a:spcPts val="1795"/>
              </a:lnSpc>
            </a:pPr>
            <a:r>
              <a:rPr lang="en-US" sz="1500" spc="7">
                <a:solidFill>
                  <a:srgbClr val="000000"/>
                </a:solidFill>
                <a:latin typeface="Open Sans"/>
                <a:ea typeface="Open Sans"/>
                <a:cs typeface="Open Sans"/>
                <a:sym typeface="Open Sans"/>
              </a:rPr>
              <a:t>Alvaro Pernas</a:t>
            </a:r>
          </a:p>
          <a:p>
            <a:pPr algn="ctr">
              <a:lnSpc>
                <a:spcPts val="1795"/>
              </a:lnSpc>
            </a:pPr>
            <a:r>
              <a:rPr lang="en-US" sz="1500" spc="7">
                <a:solidFill>
                  <a:srgbClr val="000000"/>
                </a:solidFill>
                <a:latin typeface="Open Sans"/>
                <a:ea typeface="Open Sans"/>
                <a:cs typeface="Open Sans"/>
                <a:sym typeface="Open Sans"/>
              </a:rPr>
              <a:t> Iberia Distribution</a:t>
            </a:r>
          </a:p>
        </p:txBody>
      </p:sp>
      <p:sp>
        <p:nvSpPr>
          <p:cNvPr id="52" name="TextBox 52"/>
          <p:cNvSpPr txBox="1"/>
          <p:nvPr/>
        </p:nvSpPr>
        <p:spPr>
          <a:xfrm>
            <a:off x="12087140" y="3322292"/>
            <a:ext cx="1380182" cy="224657"/>
          </a:xfrm>
          <a:prstGeom prst="rect">
            <a:avLst/>
          </a:prstGeom>
        </p:spPr>
        <p:txBody>
          <a:bodyPr lIns="0" tIns="0" rIns="0" bIns="0" rtlCol="0" anchor="t">
            <a:spAutoFit/>
          </a:bodyPr>
          <a:lstStyle/>
          <a:p>
            <a:pPr algn="l">
              <a:lnSpc>
                <a:spcPts val="1800"/>
              </a:lnSpc>
            </a:pPr>
            <a:r>
              <a:rPr lang="en-US" sz="1500" spc="7">
                <a:solidFill>
                  <a:srgbClr val="000000"/>
                </a:solidFill>
                <a:latin typeface="Open Sans"/>
                <a:ea typeface="Open Sans"/>
                <a:cs typeface="Open Sans"/>
                <a:sym typeface="Open Sans"/>
              </a:rPr>
              <a:t>Robert Ekblom</a:t>
            </a:r>
          </a:p>
        </p:txBody>
      </p:sp>
      <p:sp>
        <p:nvSpPr>
          <p:cNvPr id="53" name="TextBox 53"/>
          <p:cNvSpPr txBox="1"/>
          <p:nvPr/>
        </p:nvSpPr>
        <p:spPr>
          <a:xfrm>
            <a:off x="11856302" y="3565913"/>
            <a:ext cx="1822399" cy="461667"/>
          </a:xfrm>
          <a:prstGeom prst="rect">
            <a:avLst/>
          </a:prstGeom>
        </p:spPr>
        <p:txBody>
          <a:bodyPr lIns="0" tIns="0" rIns="0" bIns="0" rtlCol="0" anchor="t">
            <a:spAutoFit/>
          </a:bodyPr>
          <a:lstStyle/>
          <a:p>
            <a:pPr algn="ctr">
              <a:lnSpc>
                <a:spcPts val="1800"/>
              </a:lnSpc>
            </a:pPr>
            <a:r>
              <a:rPr lang="en-US" sz="1500" spc="7">
                <a:solidFill>
                  <a:srgbClr val="000000"/>
                </a:solidFill>
                <a:latin typeface="Open Sans"/>
                <a:ea typeface="Open Sans"/>
                <a:cs typeface="Open Sans"/>
                <a:sym typeface="Open Sans"/>
              </a:rPr>
              <a:t>Nordic &amp; Swiss Distribution </a:t>
            </a:r>
          </a:p>
        </p:txBody>
      </p:sp>
      <p:sp>
        <p:nvSpPr>
          <p:cNvPr id="54" name="TextBox 54"/>
          <p:cNvSpPr txBox="1"/>
          <p:nvPr/>
        </p:nvSpPr>
        <p:spPr>
          <a:xfrm>
            <a:off x="1421078" y="3721727"/>
            <a:ext cx="1513599" cy="255927"/>
          </a:xfrm>
          <a:prstGeom prst="rect">
            <a:avLst/>
          </a:prstGeom>
        </p:spPr>
        <p:txBody>
          <a:bodyPr lIns="0" tIns="0" rIns="0" bIns="0" rtlCol="0" anchor="t">
            <a:spAutoFit/>
          </a:bodyPr>
          <a:lstStyle/>
          <a:p>
            <a:pPr algn="l">
              <a:lnSpc>
                <a:spcPts val="1679"/>
              </a:lnSpc>
            </a:pPr>
            <a:r>
              <a:rPr lang="en-US" sz="1200">
                <a:solidFill>
                  <a:srgbClr val="000000"/>
                </a:solidFill>
                <a:latin typeface="Arimo"/>
                <a:ea typeface="Arimo"/>
                <a:cs typeface="Arimo"/>
                <a:sym typeface="Arimo"/>
              </a:rPr>
              <a:t>25+</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Years</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Experience</a:t>
            </a:r>
          </a:p>
        </p:txBody>
      </p:sp>
      <p:sp>
        <p:nvSpPr>
          <p:cNvPr id="55" name="TextBox 55"/>
          <p:cNvSpPr txBox="1"/>
          <p:nvPr/>
        </p:nvSpPr>
        <p:spPr>
          <a:xfrm>
            <a:off x="3562988" y="3706473"/>
            <a:ext cx="1513599" cy="198581"/>
          </a:xfrm>
          <a:prstGeom prst="rect">
            <a:avLst/>
          </a:prstGeom>
        </p:spPr>
        <p:txBody>
          <a:bodyPr lIns="0" tIns="0" rIns="0" bIns="0" rtlCol="0" anchor="t">
            <a:spAutoFit/>
          </a:bodyPr>
          <a:lstStyle/>
          <a:p>
            <a:pPr algn="l">
              <a:lnSpc>
                <a:spcPts val="1679"/>
              </a:lnSpc>
            </a:pPr>
            <a:r>
              <a:rPr lang="en-US" sz="1200" dirty="0">
                <a:solidFill>
                  <a:srgbClr val="000000"/>
                </a:solidFill>
                <a:latin typeface="Arimo"/>
                <a:ea typeface="Arimo"/>
                <a:cs typeface="Arimo"/>
                <a:sym typeface="Arimo"/>
              </a:rPr>
              <a:t>25+</a:t>
            </a:r>
            <a:r>
              <a:rPr lang="en-US" sz="1200" dirty="0">
                <a:solidFill>
                  <a:srgbClr val="FFFFFF"/>
                </a:solidFill>
                <a:latin typeface="Arimo"/>
                <a:ea typeface="Arimo"/>
                <a:cs typeface="Arimo"/>
                <a:sym typeface="Arimo"/>
              </a:rPr>
              <a:t> </a:t>
            </a:r>
            <a:r>
              <a:rPr lang="en-US" sz="1200" dirty="0">
                <a:solidFill>
                  <a:srgbClr val="000000"/>
                </a:solidFill>
                <a:latin typeface="Arimo"/>
                <a:ea typeface="Arimo"/>
                <a:cs typeface="Arimo"/>
                <a:sym typeface="Arimo"/>
              </a:rPr>
              <a:t>Years</a:t>
            </a:r>
            <a:r>
              <a:rPr lang="en-US" sz="1200" dirty="0">
                <a:solidFill>
                  <a:srgbClr val="FFFFFF"/>
                </a:solidFill>
                <a:latin typeface="Arimo"/>
                <a:ea typeface="Arimo"/>
                <a:cs typeface="Arimo"/>
                <a:sym typeface="Arimo"/>
              </a:rPr>
              <a:t> </a:t>
            </a:r>
            <a:r>
              <a:rPr lang="en-US" sz="1200" dirty="0">
                <a:solidFill>
                  <a:srgbClr val="000000"/>
                </a:solidFill>
                <a:latin typeface="Arimo"/>
                <a:ea typeface="Arimo"/>
                <a:cs typeface="Arimo"/>
                <a:sym typeface="Arimo"/>
              </a:rPr>
              <a:t>Experience</a:t>
            </a:r>
          </a:p>
        </p:txBody>
      </p:sp>
      <p:sp>
        <p:nvSpPr>
          <p:cNvPr id="56" name="TextBox 56"/>
          <p:cNvSpPr txBox="1"/>
          <p:nvPr/>
        </p:nvSpPr>
        <p:spPr>
          <a:xfrm>
            <a:off x="9645416" y="3720903"/>
            <a:ext cx="1513599" cy="241364"/>
          </a:xfrm>
          <a:prstGeom prst="rect">
            <a:avLst/>
          </a:prstGeom>
        </p:spPr>
        <p:txBody>
          <a:bodyPr lIns="0" tIns="0" rIns="0" bIns="0" rtlCol="0" anchor="t">
            <a:spAutoFit/>
          </a:bodyPr>
          <a:lstStyle/>
          <a:p>
            <a:pPr algn="l">
              <a:lnSpc>
                <a:spcPts val="1679"/>
              </a:lnSpc>
            </a:pPr>
            <a:r>
              <a:rPr lang="en-US" sz="1200">
                <a:solidFill>
                  <a:srgbClr val="000000"/>
                </a:solidFill>
                <a:latin typeface="Arimo"/>
                <a:ea typeface="Arimo"/>
                <a:cs typeface="Arimo"/>
                <a:sym typeface="Arimo"/>
              </a:rPr>
              <a:t>35+</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Years</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Experience</a:t>
            </a:r>
          </a:p>
        </p:txBody>
      </p:sp>
      <p:sp>
        <p:nvSpPr>
          <p:cNvPr id="57" name="TextBox 57"/>
          <p:cNvSpPr txBox="1"/>
          <p:nvPr/>
        </p:nvSpPr>
        <p:spPr>
          <a:xfrm>
            <a:off x="5030076" y="9617759"/>
            <a:ext cx="1513599" cy="255927"/>
          </a:xfrm>
          <a:prstGeom prst="rect">
            <a:avLst/>
          </a:prstGeom>
        </p:spPr>
        <p:txBody>
          <a:bodyPr lIns="0" tIns="0" rIns="0" bIns="0" rtlCol="0" anchor="t">
            <a:spAutoFit/>
          </a:bodyPr>
          <a:lstStyle/>
          <a:p>
            <a:pPr algn="l">
              <a:lnSpc>
                <a:spcPts val="1679"/>
              </a:lnSpc>
            </a:pPr>
            <a:r>
              <a:rPr lang="en-US" sz="1200">
                <a:solidFill>
                  <a:srgbClr val="000000"/>
                </a:solidFill>
                <a:latin typeface="Arimo"/>
                <a:ea typeface="Arimo"/>
                <a:cs typeface="Arimo"/>
                <a:sym typeface="Arimo"/>
              </a:rPr>
              <a:t>25+</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Years</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Experience</a:t>
            </a:r>
          </a:p>
        </p:txBody>
      </p:sp>
      <p:sp>
        <p:nvSpPr>
          <p:cNvPr id="58" name="TextBox 58"/>
          <p:cNvSpPr txBox="1"/>
          <p:nvPr/>
        </p:nvSpPr>
        <p:spPr>
          <a:xfrm>
            <a:off x="16415118" y="8952162"/>
            <a:ext cx="1673590" cy="461665"/>
          </a:xfrm>
          <a:prstGeom prst="rect">
            <a:avLst/>
          </a:prstGeom>
        </p:spPr>
        <p:txBody>
          <a:bodyPr lIns="0" tIns="0" rIns="0" bIns="0" rtlCol="0" anchor="t">
            <a:spAutoFit/>
          </a:bodyPr>
          <a:lstStyle/>
          <a:p>
            <a:pPr algn="ctr">
              <a:lnSpc>
                <a:spcPts val="1795"/>
              </a:lnSpc>
            </a:pPr>
            <a:r>
              <a:rPr lang="en-US" sz="1500" spc="7" dirty="0">
                <a:solidFill>
                  <a:srgbClr val="000000"/>
                </a:solidFill>
                <a:latin typeface="Open Sans"/>
                <a:ea typeface="Open Sans"/>
                <a:cs typeface="Open Sans"/>
                <a:sym typeface="Open Sans"/>
              </a:rPr>
              <a:t>Barry McAlinden APAC Distribution</a:t>
            </a:r>
          </a:p>
        </p:txBody>
      </p:sp>
      <p:sp>
        <p:nvSpPr>
          <p:cNvPr id="59" name="TextBox 59"/>
          <p:cNvSpPr txBox="1"/>
          <p:nvPr/>
        </p:nvSpPr>
        <p:spPr>
          <a:xfrm>
            <a:off x="16575110" y="9399932"/>
            <a:ext cx="1513599" cy="198581"/>
          </a:xfrm>
          <a:prstGeom prst="rect">
            <a:avLst/>
          </a:prstGeom>
        </p:spPr>
        <p:txBody>
          <a:bodyPr lIns="0" tIns="0" rIns="0" bIns="0" rtlCol="0" anchor="t">
            <a:spAutoFit/>
          </a:bodyPr>
          <a:lstStyle/>
          <a:p>
            <a:pPr algn="l">
              <a:lnSpc>
                <a:spcPts val="1679"/>
              </a:lnSpc>
            </a:pPr>
            <a:r>
              <a:rPr lang="en-US" sz="1200" dirty="0">
                <a:solidFill>
                  <a:srgbClr val="000000"/>
                </a:solidFill>
                <a:latin typeface="Arimo"/>
                <a:ea typeface="Arimo"/>
                <a:cs typeface="Arimo"/>
                <a:sym typeface="Arimo"/>
              </a:rPr>
              <a:t>20+</a:t>
            </a:r>
            <a:r>
              <a:rPr lang="en-US" sz="1200" dirty="0">
                <a:solidFill>
                  <a:srgbClr val="FFFFFF"/>
                </a:solidFill>
                <a:latin typeface="Arimo"/>
                <a:ea typeface="Arimo"/>
                <a:cs typeface="Arimo"/>
                <a:sym typeface="Arimo"/>
              </a:rPr>
              <a:t> </a:t>
            </a:r>
            <a:r>
              <a:rPr lang="en-US" sz="1200" dirty="0">
                <a:solidFill>
                  <a:srgbClr val="000000"/>
                </a:solidFill>
                <a:latin typeface="Arimo"/>
                <a:ea typeface="Arimo"/>
                <a:cs typeface="Arimo"/>
                <a:sym typeface="Arimo"/>
              </a:rPr>
              <a:t>Years</a:t>
            </a:r>
            <a:r>
              <a:rPr lang="en-US" sz="1200" dirty="0">
                <a:solidFill>
                  <a:srgbClr val="FFFFFF"/>
                </a:solidFill>
                <a:latin typeface="Arimo"/>
                <a:ea typeface="Arimo"/>
                <a:cs typeface="Arimo"/>
                <a:sym typeface="Arimo"/>
              </a:rPr>
              <a:t> </a:t>
            </a:r>
            <a:r>
              <a:rPr lang="en-US" sz="1200" dirty="0">
                <a:solidFill>
                  <a:srgbClr val="000000"/>
                </a:solidFill>
                <a:latin typeface="Arimo"/>
                <a:ea typeface="Arimo"/>
                <a:cs typeface="Arimo"/>
                <a:sym typeface="Arimo"/>
              </a:rPr>
              <a:t>Experience</a:t>
            </a:r>
          </a:p>
        </p:txBody>
      </p:sp>
      <p:sp>
        <p:nvSpPr>
          <p:cNvPr id="60" name="TextBox 60"/>
          <p:cNvSpPr txBox="1"/>
          <p:nvPr/>
        </p:nvSpPr>
        <p:spPr>
          <a:xfrm>
            <a:off x="4366260" y="255470"/>
            <a:ext cx="4379033" cy="608047"/>
          </a:xfrm>
          <a:prstGeom prst="rect">
            <a:avLst/>
          </a:prstGeom>
        </p:spPr>
        <p:txBody>
          <a:bodyPr lIns="0" tIns="0" rIns="0" bIns="0" rtlCol="0" anchor="t">
            <a:spAutoFit/>
          </a:bodyPr>
          <a:lstStyle/>
          <a:p>
            <a:pPr algn="l">
              <a:lnSpc>
                <a:spcPts val="4488"/>
              </a:lnSpc>
            </a:pPr>
            <a:r>
              <a:rPr lang="en-US" sz="3206" b="1" spc="1131">
                <a:solidFill>
                  <a:srgbClr val="FFFFFF"/>
                </a:solidFill>
                <a:latin typeface="League Spartan"/>
                <a:ea typeface="League Spartan"/>
                <a:cs typeface="League Spartan"/>
                <a:sym typeface="League Spartan"/>
              </a:rPr>
              <a:t>AA</a:t>
            </a:r>
            <a:r>
              <a:rPr lang="en-US" sz="3206" b="1" spc="1131">
                <a:solidFill>
                  <a:srgbClr val="FFFBFB"/>
                </a:solidFill>
                <a:latin typeface="League Spartan"/>
                <a:ea typeface="League Spartan"/>
                <a:cs typeface="League Spartan"/>
                <a:sym typeface="League Spartan"/>
              </a:rPr>
              <a:t> </a:t>
            </a:r>
            <a:r>
              <a:rPr lang="en-US" sz="3206" b="1" spc="1131">
                <a:solidFill>
                  <a:srgbClr val="FFFFFF"/>
                </a:solidFill>
                <a:latin typeface="League Spartan"/>
                <a:ea typeface="League Spartan"/>
                <a:cs typeface="League Spartan"/>
                <a:sym typeface="League Spartan"/>
              </a:rPr>
              <a:t>Advisors </a:t>
            </a:r>
          </a:p>
        </p:txBody>
      </p:sp>
      <p:sp>
        <p:nvSpPr>
          <p:cNvPr id="61" name="TextBox 61"/>
          <p:cNvSpPr txBox="1"/>
          <p:nvPr/>
        </p:nvSpPr>
        <p:spPr>
          <a:xfrm>
            <a:off x="8799509" y="255470"/>
            <a:ext cx="6509699" cy="550792"/>
          </a:xfrm>
          <a:prstGeom prst="rect">
            <a:avLst/>
          </a:prstGeom>
        </p:spPr>
        <p:txBody>
          <a:bodyPr lIns="0" tIns="0" rIns="0" bIns="0" rtlCol="0" anchor="t">
            <a:spAutoFit/>
          </a:bodyPr>
          <a:lstStyle/>
          <a:p>
            <a:pPr algn="l">
              <a:lnSpc>
                <a:spcPts val="4488"/>
              </a:lnSpc>
            </a:pPr>
            <a:r>
              <a:rPr lang="en-US" sz="3206" b="1" spc="1131" dirty="0">
                <a:solidFill>
                  <a:srgbClr val="FFFFFF"/>
                </a:solidFill>
                <a:latin typeface="League Spartan"/>
                <a:ea typeface="League Spartan"/>
                <a:cs typeface="League Spartan"/>
                <a:sym typeface="League Spartan"/>
              </a:rPr>
              <a:t>Marketing Team</a:t>
            </a:r>
          </a:p>
        </p:txBody>
      </p:sp>
      <p:sp>
        <p:nvSpPr>
          <p:cNvPr id="62" name="TextBox 62"/>
          <p:cNvSpPr txBox="1"/>
          <p:nvPr/>
        </p:nvSpPr>
        <p:spPr>
          <a:xfrm>
            <a:off x="9447914" y="1170394"/>
            <a:ext cx="408823" cy="607676"/>
          </a:xfrm>
          <a:prstGeom prst="rect">
            <a:avLst/>
          </a:prstGeom>
        </p:spPr>
        <p:txBody>
          <a:bodyPr lIns="0" tIns="0" rIns="0" bIns="0" rtlCol="0" anchor="t">
            <a:spAutoFit/>
          </a:bodyPr>
          <a:lstStyle/>
          <a:p>
            <a:pPr algn="l">
              <a:lnSpc>
                <a:spcPts val="4484"/>
              </a:lnSpc>
            </a:pPr>
            <a:r>
              <a:rPr lang="en-US" sz="3204" b="1">
                <a:solidFill>
                  <a:srgbClr val="FFFFFF"/>
                </a:solidFill>
                <a:latin typeface="League Spartan"/>
                <a:ea typeface="League Spartan"/>
                <a:cs typeface="League Spartan"/>
                <a:sym typeface="League Spartan"/>
              </a:rPr>
              <a:t>m</a:t>
            </a:r>
          </a:p>
        </p:txBody>
      </p:sp>
      <p:sp>
        <p:nvSpPr>
          <p:cNvPr id="63" name="TextBox 63"/>
          <p:cNvSpPr txBox="1"/>
          <p:nvPr/>
        </p:nvSpPr>
        <p:spPr>
          <a:xfrm>
            <a:off x="1626603" y="6765388"/>
            <a:ext cx="1514751" cy="256280"/>
          </a:xfrm>
          <a:prstGeom prst="rect">
            <a:avLst/>
          </a:prstGeom>
        </p:spPr>
        <p:txBody>
          <a:bodyPr lIns="0" tIns="0" rIns="0" bIns="0" rtlCol="0" anchor="t">
            <a:spAutoFit/>
          </a:bodyPr>
          <a:lstStyle/>
          <a:p>
            <a:pPr algn="l">
              <a:lnSpc>
                <a:spcPts val="1683"/>
              </a:lnSpc>
            </a:pPr>
            <a:r>
              <a:rPr lang="en-US" sz="1202">
                <a:solidFill>
                  <a:srgbClr val="000000"/>
                </a:solidFill>
                <a:latin typeface="Arimo"/>
                <a:ea typeface="Arimo"/>
                <a:cs typeface="Arimo"/>
                <a:sym typeface="Arimo"/>
              </a:rPr>
              <a:t>25+</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Years</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Experience</a:t>
            </a:r>
          </a:p>
        </p:txBody>
      </p:sp>
      <p:sp>
        <p:nvSpPr>
          <p:cNvPr id="64" name="TextBox 64"/>
          <p:cNvSpPr txBox="1"/>
          <p:nvPr/>
        </p:nvSpPr>
        <p:spPr>
          <a:xfrm>
            <a:off x="3969372" y="6810667"/>
            <a:ext cx="1514751" cy="256280"/>
          </a:xfrm>
          <a:prstGeom prst="rect">
            <a:avLst/>
          </a:prstGeom>
        </p:spPr>
        <p:txBody>
          <a:bodyPr lIns="0" tIns="0" rIns="0" bIns="0" rtlCol="0" anchor="t">
            <a:spAutoFit/>
          </a:bodyPr>
          <a:lstStyle/>
          <a:p>
            <a:pPr algn="l">
              <a:lnSpc>
                <a:spcPts val="1683"/>
              </a:lnSpc>
            </a:pPr>
            <a:r>
              <a:rPr lang="en-US" sz="1202" dirty="0">
                <a:solidFill>
                  <a:srgbClr val="000000"/>
                </a:solidFill>
                <a:latin typeface="Arimo"/>
                <a:ea typeface="Arimo"/>
                <a:cs typeface="Arimo"/>
                <a:sym typeface="Arimo"/>
              </a:rPr>
              <a:t>25+</a:t>
            </a:r>
            <a:r>
              <a:rPr lang="en-US" sz="1202" dirty="0">
                <a:solidFill>
                  <a:srgbClr val="FFFFFF"/>
                </a:solidFill>
                <a:latin typeface="Arimo"/>
                <a:ea typeface="Arimo"/>
                <a:cs typeface="Arimo"/>
                <a:sym typeface="Arimo"/>
              </a:rPr>
              <a:t> </a:t>
            </a:r>
            <a:r>
              <a:rPr lang="en-US" sz="1202" dirty="0">
                <a:solidFill>
                  <a:srgbClr val="000000"/>
                </a:solidFill>
                <a:latin typeface="Arimo"/>
                <a:ea typeface="Arimo"/>
                <a:cs typeface="Arimo"/>
                <a:sym typeface="Arimo"/>
              </a:rPr>
              <a:t>Years</a:t>
            </a:r>
            <a:r>
              <a:rPr lang="en-US" sz="1202" dirty="0">
                <a:solidFill>
                  <a:srgbClr val="FFFFFF"/>
                </a:solidFill>
                <a:latin typeface="Arimo"/>
                <a:ea typeface="Arimo"/>
                <a:cs typeface="Arimo"/>
                <a:sym typeface="Arimo"/>
              </a:rPr>
              <a:t> </a:t>
            </a:r>
            <a:r>
              <a:rPr lang="en-US" sz="1202" dirty="0">
                <a:solidFill>
                  <a:srgbClr val="000000"/>
                </a:solidFill>
                <a:latin typeface="Arimo"/>
                <a:ea typeface="Arimo"/>
                <a:cs typeface="Arimo"/>
                <a:sym typeface="Arimo"/>
              </a:rPr>
              <a:t>Experience</a:t>
            </a:r>
          </a:p>
        </p:txBody>
      </p:sp>
      <p:sp>
        <p:nvSpPr>
          <p:cNvPr id="65" name="TextBox 65"/>
          <p:cNvSpPr txBox="1"/>
          <p:nvPr/>
        </p:nvSpPr>
        <p:spPr>
          <a:xfrm>
            <a:off x="6227388" y="6750653"/>
            <a:ext cx="1514761" cy="256280"/>
          </a:xfrm>
          <a:prstGeom prst="rect">
            <a:avLst/>
          </a:prstGeom>
        </p:spPr>
        <p:txBody>
          <a:bodyPr lIns="0" tIns="0" rIns="0" bIns="0" rtlCol="0" anchor="t">
            <a:spAutoFit/>
          </a:bodyPr>
          <a:lstStyle/>
          <a:p>
            <a:pPr algn="l">
              <a:lnSpc>
                <a:spcPts val="1683"/>
              </a:lnSpc>
            </a:pPr>
            <a:r>
              <a:rPr lang="en-US" sz="1202">
                <a:solidFill>
                  <a:srgbClr val="000000"/>
                </a:solidFill>
                <a:latin typeface="Arimo"/>
                <a:ea typeface="Arimo"/>
                <a:cs typeface="Arimo"/>
                <a:sym typeface="Arimo"/>
              </a:rPr>
              <a:t>15+</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Years</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Experience</a:t>
            </a:r>
          </a:p>
        </p:txBody>
      </p:sp>
      <p:sp>
        <p:nvSpPr>
          <p:cNvPr id="66" name="TextBox 66"/>
          <p:cNvSpPr txBox="1"/>
          <p:nvPr/>
        </p:nvSpPr>
        <p:spPr>
          <a:xfrm>
            <a:off x="1016075" y="1422340"/>
            <a:ext cx="7267184" cy="444560"/>
          </a:xfrm>
          <a:prstGeom prst="rect">
            <a:avLst/>
          </a:prstGeom>
        </p:spPr>
        <p:txBody>
          <a:bodyPr lIns="0" tIns="0" rIns="0" bIns="0" rtlCol="0" anchor="t">
            <a:spAutoFit/>
          </a:bodyPr>
          <a:lstStyle/>
          <a:p>
            <a:pPr algn="ctr">
              <a:lnSpc>
                <a:spcPts val="3358"/>
              </a:lnSpc>
            </a:pPr>
            <a:r>
              <a:rPr lang="en-US" sz="2400" spc="115">
                <a:solidFill>
                  <a:srgbClr val="000000"/>
                </a:solidFill>
                <a:latin typeface="Open Sans"/>
                <a:ea typeface="Open Sans"/>
                <a:cs typeface="Open Sans"/>
                <a:sym typeface="Open Sans"/>
              </a:rPr>
              <a:t>United Kingdom</a:t>
            </a:r>
          </a:p>
        </p:txBody>
      </p:sp>
      <p:sp>
        <p:nvSpPr>
          <p:cNvPr id="67" name="TextBox 67"/>
          <p:cNvSpPr txBox="1"/>
          <p:nvPr/>
        </p:nvSpPr>
        <p:spPr>
          <a:xfrm>
            <a:off x="2438400" y="4191000"/>
            <a:ext cx="4576696" cy="435654"/>
          </a:xfrm>
          <a:prstGeom prst="rect">
            <a:avLst/>
          </a:prstGeom>
        </p:spPr>
        <p:txBody>
          <a:bodyPr lIns="0" tIns="0" rIns="0" bIns="0" rtlCol="0" anchor="t">
            <a:spAutoFit/>
          </a:bodyPr>
          <a:lstStyle/>
          <a:p>
            <a:pPr algn="l">
              <a:lnSpc>
                <a:spcPts val="3358"/>
              </a:lnSpc>
            </a:pPr>
            <a:r>
              <a:rPr lang="en-US" sz="2400" spc="109">
                <a:solidFill>
                  <a:srgbClr val="000000"/>
                </a:solidFill>
                <a:latin typeface="Open Sans"/>
                <a:ea typeface="Open Sans"/>
                <a:cs typeface="Open Sans"/>
                <a:sym typeface="Open Sans"/>
              </a:rPr>
              <a:t>AA US Distribution Partners </a:t>
            </a:r>
          </a:p>
        </p:txBody>
      </p:sp>
      <p:sp>
        <p:nvSpPr>
          <p:cNvPr id="68" name="TextBox 68"/>
          <p:cNvSpPr txBox="1"/>
          <p:nvPr/>
        </p:nvSpPr>
        <p:spPr>
          <a:xfrm>
            <a:off x="13066138" y="6894438"/>
            <a:ext cx="896931" cy="435654"/>
          </a:xfrm>
          <a:prstGeom prst="rect">
            <a:avLst/>
          </a:prstGeom>
        </p:spPr>
        <p:txBody>
          <a:bodyPr lIns="0" tIns="0" rIns="0" bIns="0" rtlCol="0" anchor="t">
            <a:spAutoFit/>
          </a:bodyPr>
          <a:lstStyle/>
          <a:p>
            <a:pPr algn="l">
              <a:lnSpc>
                <a:spcPts val="3358"/>
              </a:lnSpc>
            </a:pPr>
            <a:r>
              <a:rPr lang="en-US" sz="2400" spc="52">
                <a:solidFill>
                  <a:srgbClr val="000000"/>
                </a:solidFill>
                <a:latin typeface="Open Sans"/>
                <a:ea typeface="Open Sans"/>
                <a:cs typeface="Open Sans"/>
                <a:sym typeface="Open Sans"/>
              </a:rPr>
              <a:t>APAC</a:t>
            </a:r>
          </a:p>
        </p:txBody>
      </p:sp>
      <p:sp>
        <p:nvSpPr>
          <p:cNvPr id="69" name="TextBox 69"/>
          <p:cNvSpPr txBox="1"/>
          <p:nvPr/>
        </p:nvSpPr>
        <p:spPr>
          <a:xfrm>
            <a:off x="10505989" y="1422340"/>
            <a:ext cx="5496011" cy="444560"/>
          </a:xfrm>
          <a:prstGeom prst="rect">
            <a:avLst/>
          </a:prstGeom>
        </p:spPr>
        <p:txBody>
          <a:bodyPr lIns="0" tIns="0" rIns="0" bIns="0" rtlCol="0" anchor="t">
            <a:spAutoFit/>
          </a:bodyPr>
          <a:lstStyle/>
          <a:p>
            <a:pPr algn="ctr">
              <a:lnSpc>
                <a:spcPts val="3358"/>
              </a:lnSpc>
            </a:pPr>
            <a:r>
              <a:rPr lang="en-US" sz="2400" spc="115">
                <a:solidFill>
                  <a:srgbClr val="000000"/>
                </a:solidFill>
                <a:latin typeface="Open Sans"/>
                <a:ea typeface="Open Sans"/>
                <a:cs typeface="Open Sans"/>
                <a:sym typeface="Open Sans"/>
              </a:rPr>
              <a:t>Europe</a:t>
            </a:r>
          </a:p>
        </p:txBody>
      </p:sp>
      <p:sp>
        <p:nvSpPr>
          <p:cNvPr id="70" name="TextBox 70"/>
          <p:cNvSpPr txBox="1"/>
          <p:nvPr/>
        </p:nvSpPr>
        <p:spPr>
          <a:xfrm>
            <a:off x="5119697" y="7330811"/>
            <a:ext cx="3625596" cy="406458"/>
          </a:xfrm>
          <a:prstGeom prst="rect">
            <a:avLst/>
          </a:prstGeom>
        </p:spPr>
        <p:txBody>
          <a:bodyPr lIns="0" tIns="0" rIns="0" bIns="0" rtlCol="0" anchor="t">
            <a:spAutoFit/>
          </a:bodyPr>
          <a:lstStyle/>
          <a:p>
            <a:pPr algn="ctr">
              <a:lnSpc>
                <a:spcPts val="3358"/>
              </a:lnSpc>
            </a:pPr>
            <a:r>
              <a:rPr lang="en-US" sz="2400" spc="117" dirty="0">
                <a:solidFill>
                  <a:srgbClr val="000000"/>
                </a:solidFill>
                <a:latin typeface="Open Sans"/>
                <a:ea typeface="Open Sans"/>
                <a:cs typeface="Open Sans"/>
                <a:sym typeface="Open Sans"/>
              </a:rPr>
              <a:t>Latin America </a:t>
            </a:r>
          </a:p>
        </p:txBody>
      </p:sp>
      <p:sp>
        <p:nvSpPr>
          <p:cNvPr id="71" name="TextBox 71"/>
          <p:cNvSpPr txBox="1"/>
          <p:nvPr/>
        </p:nvSpPr>
        <p:spPr>
          <a:xfrm>
            <a:off x="10333863" y="9042501"/>
            <a:ext cx="1673590" cy="429259"/>
          </a:xfrm>
          <a:prstGeom prst="rect">
            <a:avLst/>
          </a:prstGeom>
        </p:spPr>
        <p:txBody>
          <a:bodyPr lIns="0" tIns="0" rIns="0" bIns="0" rtlCol="0" anchor="t">
            <a:spAutoFit/>
          </a:bodyPr>
          <a:lstStyle/>
          <a:p>
            <a:pPr algn="ctr">
              <a:lnSpc>
                <a:spcPts val="1795"/>
              </a:lnSpc>
            </a:pPr>
            <a:r>
              <a:rPr lang="en-US" sz="1500" spc="7">
                <a:solidFill>
                  <a:srgbClr val="000000"/>
                </a:solidFill>
                <a:latin typeface="Open Sans"/>
                <a:ea typeface="Open Sans"/>
                <a:cs typeface="Open Sans"/>
                <a:sym typeface="Open Sans"/>
              </a:rPr>
              <a:t>Rie Kawasaki</a:t>
            </a:r>
          </a:p>
          <a:p>
            <a:pPr algn="ctr">
              <a:lnSpc>
                <a:spcPts val="1795"/>
              </a:lnSpc>
            </a:pPr>
            <a:r>
              <a:rPr lang="en-US" sz="1500" spc="7">
                <a:solidFill>
                  <a:srgbClr val="000000"/>
                </a:solidFill>
                <a:latin typeface="Open Sans"/>
                <a:ea typeface="Open Sans"/>
                <a:cs typeface="Open Sans"/>
                <a:sym typeface="Open Sans"/>
              </a:rPr>
              <a:t> Japan Distribution</a:t>
            </a:r>
          </a:p>
        </p:txBody>
      </p:sp>
      <p:sp>
        <p:nvSpPr>
          <p:cNvPr id="72" name="TextBox 72"/>
          <p:cNvSpPr txBox="1"/>
          <p:nvPr/>
        </p:nvSpPr>
        <p:spPr>
          <a:xfrm>
            <a:off x="14785062" y="9570447"/>
            <a:ext cx="1513599" cy="198581"/>
          </a:xfrm>
          <a:prstGeom prst="rect">
            <a:avLst/>
          </a:prstGeom>
        </p:spPr>
        <p:txBody>
          <a:bodyPr lIns="0" tIns="0" rIns="0" bIns="0" rtlCol="0" anchor="t">
            <a:spAutoFit/>
          </a:bodyPr>
          <a:lstStyle/>
          <a:p>
            <a:pPr algn="l">
              <a:lnSpc>
                <a:spcPts val="1679"/>
              </a:lnSpc>
            </a:pPr>
            <a:r>
              <a:rPr lang="en-US" sz="1200" dirty="0">
                <a:solidFill>
                  <a:srgbClr val="000000"/>
                </a:solidFill>
                <a:latin typeface="Arimo"/>
                <a:ea typeface="Arimo"/>
                <a:cs typeface="Arimo"/>
                <a:sym typeface="Arimo"/>
              </a:rPr>
              <a:t>20+</a:t>
            </a:r>
            <a:r>
              <a:rPr lang="en-US" sz="1200" dirty="0">
                <a:solidFill>
                  <a:srgbClr val="FFFFFF"/>
                </a:solidFill>
                <a:latin typeface="Arimo"/>
                <a:ea typeface="Arimo"/>
                <a:cs typeface="Arimo"/>
                <a:sym typeface="Arimo"/>
              </a:rPr>
              <a:t> </a:t>
            </a:r>
            <a:r>
              <a:rPr lang="en-US" sz="1200" dirty="0">
                <a:solidFill>
                  <a:srgbClr val="000000"/>
                </a:solidFill>
                <a:latin typeface="Arimo"/>
                <a:ea typeface="Arimo"/>
                <a:cs typeface="Arimo"/>
                <a:sym typeface="Arimo"/>
              </a:rPr>
              <a:t>Years</a:t>
            </a:r>
            <a:r>
              <a:rPr lang="en-US" sz="1200" dirty="0">
                <a:solidFill>
                  <a:srgbClr val="FFFFFF"/>
                </a:solidFill>
                <a:latin typeface="Arimo"/>
                <a:ea typeface="Arimo"/>
                <a:cs typeface="Arimo"/>
                <a:sym typeface="Arimo"/>
              </a:rPr>
              <a:t> </a:t>
            </a:r>
            <a:r>
              <a:rPr lang="en-US" sz="1200" dirty="0">
                <a:solidFill>
                  <a:srgbClr val="000000"/>
                </a:solidFill>
                <a:latin typeface="Arimo"/>
                <a:ea typeface="Arimo"/>
                <a:cs typeface="Arimo"/>
                <a:sym typeface="Arimo"/>
              </a:rPr>
              <a:t>Experience</a:t>
            </a:r>
          </a:p>
        </p:txBody>
      </p:sp>
      <p:sp>
        <p:nvSpPr>
          <p:cNvPr id="73" name="TextBox 73"/>
          <p:cNvSpPr txBox="1"/>
          <p:nvPr/>
        </p:nvSpPr>
        <p:spPr>
          <a:xfrm>
            <a:off x="1701026" y="7361497"/>
            <a:ext cx="1843375" cy="396368"/>
          </a:xfrm>
          <a:prstGeom prst="rect">
            <a:avLst/>
          </a:prstGeom>
        </p:spPr>
        <p:txBody>
          <a:bodyPr lIns="0" tIns="0" rIns="0" bIns="0" rtlCol="0" anchor="t">
            <a:spAutoFit/>
          </a:bodyPr>
          <a:lstStyle/>
          <a:p>
            <a:pPr algn="ctr">
              <a:lnSpc>
                <a:spcPts val="3358"/>
              </a:lnSpc>
            </a:pPr>
            <a:r>
              <a:rPr lang="en-US" sz="2400" spc="109">
                <a:solidFill>
                  <a:srgbClr val="000000"/>
                </a:solidFill>
                <a:latin typeface="Open Sans"/>
                <a:ea typeface="Open Sans"/>
                <a:cs typeface="Open Sans"/>
                <a:sym typeface="Open Sans"/>
              </a:rPr>
              <a:t>Israel</a:t>
            </a:r>
          </a:p>
        </p:txBody>
      </p:sp>
      <p:sp>
        <p:nvSpPr>
          <p:cNvPr id="74" name="TextBox 74"/>
          <p:cNvSpPr txBox="1"/>
          <p:nvPr/>
        </p:nvSpPr>
        <p:spPr>
          <a:xfrm>
            <a:off x="9705127" y="5859037"/>
            <a:ext cx="2785224" cy="429259"/>
          </a:xfrm>
          <a:prstGeom prst="rect">
            <a:avLst/>
          </a:prstGeom>
        </p:spPr>
        <p:txBody>
          <a:bodyPr lIns="0" tIns="0" rIns="0" bIns="0" rtlCol="0" anchor="t">
            <a:spAutoFit/>
          </a:bodyPr>
          <a:lstStyle/>
          <a:p>
            <a:pPr algn="ctr">
              <a:lnSpc>
                <a:spcPts val="1793"/>
              </a:lnSpc>
            </a:pPr>
            <a:r>
              <a:rPr lang="en-US" sz="1500" spc="9">
                <a:solidFill>
                  <a:srgbClr val="000000"/>
                </a:solidFill>
                <a:latin typeface="Open Sans"/>
                <a:ea typeface="Open Sans"/>
                <a:cs typeface="Open Sans"/>
                <a:sym typeface="Open Sans"/>
              </a:rPr>
              <a:t>Jens Moos</a:t>
            </a:r>
          </a:p>
          <a:p>
            <a:pPr algn="ctr">
              <a:lnSpc>
                <a:spcPts val="1795"/>
              </a:lnSpc>
            </a:pPr>
            <a:r>
              <a:rPr lang="en-US" sz="1500" spc="9">
                <a:solidFill>
                  <a:srgbClr val="000000"/>
                </a:solidFill>
                <a:latin typeface="Open Sans"/>
                <a:ea typeface="Open Sans"/>
                <a:cs typeface="Open Sans"/>
                <a:sym typeface="Open Sans"/>
              </a:rPr>
              <a:t> Nordics Distribution</a:t>
            </a:r>
          </a:p>
        </p:txBody>
      </p:sp>
      <p:sp>
        <p:nvSpPr>
          <p:cNvPr id="75" name="TextBox 75"/>
          <p:cNvSpPr txBox="1"/>
          <p:nvPr/>
        </p:nvSpPr>
        <p:spPr>
          <a:xfrm>
            <a:off x="10333863" y="6284166"/>
            <a:ext cx="1514751" cy="241364"/>
          </a:xfrm>
          <a:prstGeom prst="rect">
            <a:avLst/>
          </a:prstGeom>
        </p:spPr>
        <p:txBody>
          <a:bodyPr lIns="0" tIns="0" rIns="0" bIns="0" rtlCol="0" anchor="t">
            <a:spAutoFit/>
          </a:bodyPr>
          <a:lstStyle/>
          <a:p>
            <a:pPr algn="l">
              <a:lnSpc>
                <a:spcPts val="1683"/>
              </a:lnSpc>
            </a:pPr>
            <a:r>
              <a:rPr lang="en-US" sz="1202">
                <a:solidFill>
                  <a:srgbClr val="000000"/>
                </a:solidFill>
                <a:latin typeface="Arimo"/>
                <a:ea typeface="Arimo"/>
                <a:cs typeface="Arimo"/>
                <a:sym typeface="Arimo"/>
              </a:rPr>
              <a:t>25+</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Years</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Experience</a:t>
            </a:r>
          </a:p>
        </p:txBody>
      </p:sp>
      <p:sp>
        <p:nvSpPr>
          <p:cNvPr id="76" name="TextBox 76"/>
          <p:cNvSpPr txBox="1"/>
          <p:nvPr/>
        </p:nvSpPr>
        <p:spPr>
          <a:xfrm>
            <a:off x="2037131" y="9176614"/>
            <a:ext cx="1795091" cy="230829"/>
          </a:xfrm>
          <a:prstGeom prst="rect">
            <a:avLst/>
          </a:prstGeom>
        </p:spPr>
        <p:txBody>
          <a:bodyPr lIns="0" tIns="0" rIns="0" bIns="0" rtlCol="0" anchor="t">
            <a:spAutoFit/>
          </a:bodyPr>
          <a:lstStyle/>
          <a:p>
            <a:pPr algn="l">
              <a:lnSpc>
                <a:spcPts val="1800"/>
              </a:lnSpc>
            </a:pPr>
            <a:r>
              <a:rPr lang="en-US" sz="1500" spc="10">
                <a:solidFill>
                  <a:srgbClr val="000000"/>
                </a:solidFill>
                <a:latin typeface="Open Sans"/>
                <a:ea typeface="Open Sans"/>
                <a:cs typeface="Open Sans"/>
                <a:sym typeface="Open Sans"/>
              </a:rPr>
              <a:t>Aaron Leitner</a:t>
            </a:r>
          </a:p>
        </p:txBody>
      </p:sp>
      <p:sp>
        <p:nvSpPr>
          <p:cNvPr id="77" name="TextBox 77"/>
          <p:cNvSpPr txBox="1"/>
          <p:nvPr/>
        </p:nvSpPr>
        <p:spPr>
          <a:xfrm>
            <a:off x="980561" y="9377401"/>
            <a:ext cx="3288106" cy="228600"/>
          </a:xfrm>
          <a:prstGeom prst="rect">
            <a:avLst/>
          </a:prstGeom>
        </p:spPr>
        <p:txBody>
          <a:bodyPr lIns="0" tIns="0" rIns="0" bIns="0" rtlCol="0" anchor="t">
            <a:spAutoFit/>
          </a:bodyPr>
          <a:lstStyle/>
          <a:p>
            <a:pPr algn="ctr">
              <a:lnSpc>
                <a:spcPts val="1800"/>
              </a:lnSpc>
            </a:pPr>
            <a:r>
              <a:rPr lang="en-US" sz="1500" spc="7">
                <a:solidFill>
                  <a:srgbClr val="000000"/>
                </a:solidFill>
                <a:latin typeface="Open Sans"/>
                <a:ea typeface="Open Sans"/>
                <a:cs typeface="Open Sans"/>
                <a:sym typeface="Open Sans"/>
              </a:rPr>
              <a:t>Israel Distribution</a:t>
            </a:r>
          </a:p>
        </p:txBody>
      </p:sp>
      <p:sp>
        <p:nvSpPr>
          <p:cNvPr id="78" name="TextBox 78"/>
          <p:cNvSpPr txBox="1"/>
          <p:nvPr/>
        </p:nvSpPr>
        <p:spPr>
          <a:xfrm>
            <a:off x="1842059" y="9561281"/>
            <a:ext cx="1514761" cy="241364"/>
          </a:xfrm>
          <a:prstGeom prst="rect">
            <a:avLst/>
          </a:prstGeom>
        </p:spPr>
        <p:txBody>
          <a:bodyPr lIns="0" tIns="0" rIns="0" bIns="0" rtlCol="0" anchor="t">
            <a:spAutoFit/>
          </a:bodyPr>
          <a:lstStyle/>
          <a:p>
            <a:pPr algn="l">
              <a:lnSpc>
                <a:spcPts val="1683"/>
              </a:lnSpc>
            </a:pPr>
            <a:r>
              <a:rPr lang="en-US" sz="1202">
                <a:solidFill>
                  <a:srgbClr val="000000"/>
                </a:solidFill>
                <a:latin typeface="Arimo"/>
                <a:ea typeface="Arimo"/>
                <a:cs typeface="Arimo"/>
                <a:sym typeface="Arimo"/>
              </a:rPr>
              <a:t>35+ Years</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Experience</a:t>
            </a:r>
          </a:p>
        </p:txBody>
      </p:sp>
      <p:sp>
        <p:nvSpPr>
          <p:cNvPr id="79" name="TextBox 79"/>
          <p:cNvSpPr txBox="1"/>
          <p:nvPr/>
        </p:nvSpPr>
        <p:spPr>
          <a:xfrm>
            <a:off x="16057349" y="3324384"/>
            <a:ext cx="1902295" cy="231724"/>
          </a:xfrm>
          <a:prstGeom prst="rect">
            <a:avLst/>
          </a:prstGeom>
        </p:spPr>
        <p:txBody>
          <a:bodyPr lIns="0" tIns="0" rIns="0" bIns="0" rtlCol="0" anchor="t">
            <a:spAutoFit/>
          </a:bodyPr>
          <a:lstStyle/>
          <a:p>
            <a:pPr algn="l">
              <a:lnSpc>
                <a:spcPts val="1800"/>
              </a:lnSpc>
            </a:pPr>
            <a:r>
              <a:rPr lang="en-US" sz="1500" spc="7">
                <a:solidFill>
                  <a:srgbClr val="000000"/>
                </a:solidFill>
                <a:latin typeface="Open Sans"/>
                <a:ea typeface="Open Sans"/>
                <a:cs typeface="Open Sans"/>
                <a:sym typeface="Open Sans"/>
              </a:rPr>
              <a:t>Susanna Invernizzi</a:t>
            </a:r>
          </a:p>
        </p:txBody>
      </p:sp>
      <p:sp>
        <p:nvSpPr>
          <p:cNvPr id="80" name="TextBox 80"/>
          <p:cNvSpPr txBox="1"/>
          <p:nvPr/>
        </p:nvSpPr>
        <p:spPr>
          <a:xfrm>
            <a:off x="12515983" y="6088980"/>
            <a:ext cx="1801654" cy="228600"/>
          </a:xfrm>
          <a:prstGeom prst="rect">
            <a:avLst/>
          </a:prstGeom>
        </p:spPr>
        <p:txBody>
          <a:bodyPr lIns="0" tIns="0" rIns="0" bIns="0" rtlCol="0" anchor="t">
            <a:spAutoFit/>
          </a:bodyPr>
          <a:lstStyle/>
          <a:p>
            <a:pPr algn="l">
              <a:lnSpc>
                <a:spcPts val="1800"/>
              </a:lnSpc>
            </a:pPr>
            <a:r>
              <a:rPr lang="en-US" sz="1500" spc="7">
                <a:solidFill>
                  <a:srgbClr val="000000"/>
                </a:solidFill>
                <a:latin typeface="Open Sans"/>
                <a:ea typeface="Open Sans"/>
                <a:cs typeface="Open Sans"/>
                <a:sym typeface="Open Sans"/>
              </a:rPr>
              <a:t>Nordics Distribution</a:t>
            </a:r>
          </a:p>
        </p:txBody>
      </p:sp>
      <p:sp>
        <p:nvSpPr>
          <p:cNvPr id="81" name="TextBox 81"/>
          <p:cNvSpPr txBox="1"/>
          <p:nvPr/>
        </p:nvSpPr>
        <p:spPr>
          <a:xfrm>
            <a:off x="16101526" y="3787832"/>
            <a:ext cx="1514751" cy="241364"/>
          </a:xfrm>
          <a:prstGeom prst="rect">
            <a:avLst/>
          </a:prstGeom>
        </p:spPr>
        <p:txBody>
          <a:bodyPr lIns="0" tIns="0" rIns="0" bIns="0" rtlCol="0" anchor="t">
            <a:spAutoFit/>
          </a:bodyPr>
          <a:lstStyle/>
          <a:p>
            <a:pPr algn="l">
              <a:lnSpc>
                <a:spcPts val="1683"/>
              </a:lnSpc>
            </a:pPr>
            <a:r>
              <a:rPr lang="en-US" sz="1202" dirty="0">
                <a:solidFill>
                  <a:srgbClr val="000000"/>
                </a:solidFill>
                <a:latin typeface="Arimo"/>
                <a:ea typeface="Arimo"/>
                <a:cs typeface="Arimo"/>
                <a:sym typeface="Arimo"/>
              </a:rPr>
              <a:t>30+</a:t>
            </a:r>
            <a:r>
              <a:rPr lang="en-US" sz="1202" dirty="0">
                <a:solidFill>
                  <a:srgbClr val="FFFFFF"/>
                </a:solidFill>
                <a:latin typeface="Arimo"/>
                <a:ea typeface="Arimo"/>
                <a:cs typeface="Arimo"/>
                <a:sym typeface="Arimo"/>
              </a:rPr>
              <a:t> </a:t>
            </a:r>
            <a:r>
              <a:rPr lang="en-US" sz="1202" dirty="0">
                <a:solidFill>
                  <a:srgbClr val="000000"/>
                </a:solidFill>
                <a:latin typeface="Arimo"/>
                <a:ea typeface="Arimo"/>
                <a:cs typeface="Arimo"/>
                <a:sym typeface="Arimo"/>
              </a:rPr>
              <a:t>Years</a:t>
            </a:r>
            <a:r>
              <a:rPr lang="en-US" sz="1202" dirty="0">
                <a:solidFill>
                  <a:srgbClr val="FFFFFF"/>
                </a:solidFill>
                <a:latin typeface="Arimo"/>
                <a:ea typeface="Arimo"/>
                <a:cs typeface="Arimo"/>
                <a:sym typeface="Arimo"/>
              </a:rPr>
              <a:t> </a:t>
            </a:r>
            <a:r>
              <a:rPr lang="en-US" sz="1202" dirty="0">
                <a:solidFill>
                  <a:srgbClr val="000000"/>
                </a:solidFill>
                <a:latin typeface="Arimo"/>
                <a:ea typeface="Arimo"/>
                <a:cs typeface="Arimo"/>
                <a:sym typeface="Arimo"/>
              </a:rPr>
              <a:t>Experience</a:t>
            </a:r>
          </a:p>
        </p:txBody>
      </p:sp>
      <p:sp>
        <p:nvSpPr>
          <p:cNvPr id="82" name="TextBox 82"/>
          <p:cNvSpPr txBox="1"/>
          <p:nvPr/>
        </p:nvSpPr>
        <p:spPr>
          <a:xfrm>
            <a:off x="13548380" y="3368507"/>
            <a:ext cx="2785224" cy="429259"/>
          </a:xfrm>
          <a:prstGeom prst="rect">
            <a:avLst/>
          </a:prstGeom>
        </p:spPr>
        <p:txBody>
          <a:bodyPr lIns="0" tIns="0" rIns="0" bIns="0" rtlCol="0" anchor="t">
            <a:spAutoFit/>
          </a:bodyPr>
          <a:lstStyle/>
          <a:p>
            <a:pPr algn="ctr">
              <a:lnSpc>
                <a:spcPts val="1795"/>
              </a:lnSpc>
            </a:pPr>
            <a:r>
              <a:rPr lang="en-US" sz="1500" spc="9">
                <a:solidFill>
                  <a:srgbClr val="000000"/>
                </a:solidFill>
                <a:latin typeface="Open Sans"/>
                <a:ea typeface="Open Sans"/>
                <a:cs typeface="Open Sans"/>
                <a:sym typeface="Open Sans"/>
              </a:rPr>
              <a:t>Jeroen Broers</a:t>
            </a:r>
          </a:p>
          <a:p>
            <a:pPr algn="ctr">
              <a:lnSpc>
                <a:spcPts val="1795"/>
              </a:lnSpc>
            </a:pPr>
            <a:r>
              <a:rPr lang="en-US" sz="1500" spc="9">
                <a:solidFill>
                  <a:srgbClr val="000000"/>
                </a:solidFill>
                <a:latin typeface="Open Sans"/>
                <a:ea typeface="Open Sans"/>
                <a:cs typeface="Open Sans"/>
                <a:sym typeface="Open Sans"/>
              </a:rPr>
              <a:t>Benelux Distribution</a:t>
            </a:r>
          </a:p>
        </p:txBody>
      </p:sp>
      <p:sp>
        <p:nvSpPr>
          <p:cNvPr id="83" name="TextBox 83"/>
          <p:cNvSpPr txBox="1"/>
          <p:nvPr/>
        </p:nvSpPr>
        <p:spPr>
          <a:xfrm>
            <a:off x="14141863" y="3798723"/>
            <a:ext cx="1514751" cy="241364"/>
          </a:xfrm>
          <a:prstGeom prst="rect">
            <a:avLst/>
          </a:prstGeom>
        </p:spPr>
        <p:txBody>
          <a:bodyPr lIns="0" tIns="0" rIns="0" bIns="0" rtlCol="0" anchor="t">
            <a:spAutoFit/>
          </a:bodyPr>
          <a:lstStyle/>
          <a:p>
            <a:pPr algn="l">
              <a:lnSpc>
                <a:spcPts val="1683"/>
              </a:lnSpc>
            </a:pPr>
            <a:r>
              <a:rPr lang="en-US" sz="1202">
                <a:solidFill>
                  <a:srgbClr val="000000"/>
                </a:solidFill>
                <a:latin typeface="Arimo"/>
                <a:ea typeface="Arimo"/>
                <a:cs typeface="Arimo"/>
                <a:sym typeface="Arimo"/>
              </a:rPr>
              <a:t>20+</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Years</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Experience</a:t>
            </a:r>
          </a:p>
        </p:txBody>
      </p:sp>
      <p:sp>
        <p:nvSpPr>
          <p:cNvPr id="84" name="TextBox 84"/>
          <p:cNvSpPr txBox="1"/>
          <p:nvPr/>
        </p:nvSpPr>
        <p:spPr>
          <a:xfrm>
            <a:off x="7015096" y="9239202"/>
            <a:ext cx="2385155" cy="682971"/>
          </a:xfrm>
          <a:prstGeom prst="rect">
            <a:avLst/>
          </a:prstGeom>
        </p:spPr>
        <p:txBody>
          <a:bodyPr lIns="0" tIns="0" rIns="0" bIns="0" rtlCol="0" anchor="t">
            <a:spAutoFit/>
          </a:bodyPr>
          <a:lstStyle/>
          <a:p>
            <a:pPr algn="ctr">
              <a:lnSpc>
                <a:spcPts val="1795"/>
              </a:lnSpc>
            </a:pPr>
            <a:r>
              <a:rPr lang="en-US" sz="1500" spc="9">
                <a:solidFill>
                  <a:srgbClr val="000000"/>
                </a:solidFill>
                <a:latin typeface="Open Sans"/>
                <a:ea typeface="Open Sans"/>
                <a:cs typeface="Open Sans"/>
                <a:sym typeface="Open Sans"/>
              </a:rPr>
              <a:t>Angélica Armas Sáenz </a:t>
            </a:r>
          </a:p>
          <a:p>
            <a:pPr algn="ctr">
              <a:lnSpc>
                <a:spcPts val="1795"/>
              </a:lnSpc>
            </a:pPr>
            <a:r>
              <a:rPr lang="en-US" sz="1500" spc="9">
                <a:solidFill>
                  <a:srgbClr val="000000"/>
                </a:solidFill>
                <a:latin typeface="Open Sans"/>
                <a:ea typeface="Open Sans"/>
                <a:cs typeface="Open Sans"/>
                <a:sym typeface="Open Sans"/>
              </a:rPr>
              <a:t>Chile Distribution</a:t>
            </a:r>
          </a:p>
          <a:p>
            <a:pPr algn="ctr">
              <a:lnSpc>
                <a:spcPts val="1795"/>
              </a:lnSpc>
            </a:pPr>
            <a:endParaRPr lang="en-US" sz="1500" spc="9">
              <a:solidFill>
                <a:srgbClr val="000000"/>
              </a:solidFill>
              <a:latin typeface="Open Sans"/>
              <a:ea typeface="Open Sans"/>
              <a:cs typeface="Open Sans"/>
              <a:sym typeface="Open Sans"/>
            </a:endParaRPr>
          </a:p>
        </p:txBody>
      </p:sp>
      <p:sp>
        <p:nvSpPr>
          <p:cNvPr id="85" name="TextBox 85"/>
          <p:cNvSpPr txBox="1"/>
          <p:nvPr/>
        </p:nvSpPr>
        <p:spPr>
          <a:xfrm>
            <a:off x="7450874" y="9655654"/>
            <a:ext cx="1513599" cy="198581"/>
          </a:xfrm>
          <a:prstGeom prst="rect">
            <a:avLst/>
          </a:prstGeom>
        </p:spPr>
        <p:txBody>
          <a:bodyPr lIns="0" tIns="0" rIns="0" bIns="0" rtlCol="0" anchor="t">
            <a:spAutoFit/>
          </a:bodyPr>
          <a:lstStyle/>
          <a:p>
            <a:pPr algn="l">
              <a:lnSpc>
                <a:spcPts val="1679"/>
              </a:lnSpc>
            </a:pPr>
            <a:r>
              <a:rPr lang="en-US" sz="1200" dirty="0">
                <a:solidFill>
                  <a:srgbClr val="000000"/>
                </a:solidFill>
                <a:latin typeface="Arimo"/>
                <a:ea typeface="Arimo"/>
                <a:cs typeface="Arimo"/>
                <a:sym typeface="Arimo"/>
              </a:rPr>
              <a:t>15+</a:t>
            </a:r>
            <a:r>
              <a:rPr lang="en-US" sz="1200" dirty="0">
                <a:solidFill>
                  <a:srgbClr val="FFFFFF"/>
                </a:solidFill>
                <a:latin typeface="Arimo"/>
                <a:ea typeface="Arimo"/>
                <a:cs typeface="Arimo"/>
                <a:sym typeface="Arimo"/>
              </a:rPr>
              <a:t> </a:t>
            </a:r>
            <a:r>
              <a:rPr lang="en-US" sz="1200" dirty="0">
                <a:solidFill>
                  <a:srgbClr val="000000"/>
                </a:solidFill>
                <a:latin typeface="Arimo"/>
                <a:ea typeface="Arimo"/>
                <a:cs typeface="Arimo"/>
                <a:sym typeface="Arimo"/>
              </a:rPr>
              <a:t>Years</a:t>
            </a:r>
            <a:r>
              <a:rPr lang="en-US" sz="1200" dirty="0">
                <a:solidFill>
                  <a:srgbClr val="FFFFFF"/>
                </a:solidFill>
                <a:latin typeface="Arimo"/>
                <a:ea typeface="Arimo"/>
                <a:cs typeface="Arimo"/>
                <a:sym typeface="Arimo"/>
              </a:rPr>
              <a:t> </a:t>
            </a:r>
            <a:r>
              <a:rPr lang="en-US" sz="1200" dirty="0">
                <a:solidFill>
                  <a:srgbClr val="000000"/>
                </a:solidFill>
                <a:latin typeface="Arimo"/>
                <a:ea typeface="Arimo"/>
                <a:cs typeface="Arimo"/>
                <a:sym typeface="Arimo"/>
              </a:rPr>
              <a:t>Experience</a:t>
            </a:r>
          </a:p>
        </p:txBody>
      </p:sp>
      <p:sp>
        <p:nvSpPr>
          <p:cNvPr id="86" name="TextBox 86"/>
          <p:cNvSpPr txBox="1"/>
          <p:nvPr/>
        </p:nvSpPr>
        <p:spPr>
          <a:xfrm>
            <a:off x="11953371" y="3989470"/>
            <a:ext cx="1513599" cy="236620"/>
          </a:xfrm>
          <a:prstGeom prst="rect">
            <a:avLst/>
          </a:prstGeom>
        </p:spPr>
        <p:txBody>
          <a:bodyPr lIns="0" tIns="0" rIns="0" bIns="0" rtlCol="0" anchor="t">
            <a:spAutoFit/>
          </a:bodyPr>
          <a:lstStyle/>
          <a:p>
            <a:pPr algn="l">
              <a:lnSpc>
                <a:spcPts val="1679"/>
              </a:lnSpc>
            </a:pPr>
            <a:r>
              <a:rPr lang="en-US" sz="1200">
                <a:solidFill>
                  <a:srgbClr val="000000"/>
                </a:solidFill>
                <a:latin typeface="Arimo"/>
                <a:ea typeface="Arimo"/>
                <a:cs typeface="Arimo"/>
                <a:sym typeface="Arimo"/>
              </a:rPr>
              <a:t>30+</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Years</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Experience</a:t>
            </a:r>
          </a:p>
        </p:txBody>
      </p:sp>
      <p:sp>
        <p:nvSpPr>
          <p:cNvPr id="87" name="TextBox 87"/>
          <p:cNvSpPr txBox="1"/>
          <p:nvPr/>
        </p:nvSpPr>
        <p:spPr>
          <a:xfrm>
            <a:off x="12875943" y="5849512"/>
            <a:ext cx="1436808" cy="230832"/>
          </a:xfrm>
          <a:prstGeom prst="rect">
            <a:avLst/>
          </a:prstGeom>
        </p:spPr>
        <p:txBody>
          <a:bodyPr wrap="square" lIns="0" tIns="0" rIns="0" bIns="0" rtlCol="0" anchor="t">
            <a:spAutoFit/>
          </a:bodyPr>
          <a:lstStyle/>
          <a:p>
            <a:pPr algn="l">
              <a:lnSpc>
                <a:spcPts val="1800"/>
              </a:lnSpc>
            </a:pPr>
            <a:r>
              <a:rPr lang="en-US" sz="1500" spc="7" dirty="0">
                <a:solidFill>
                  <a:srgbClr val="000000"/>
                </a:solidFill>
                <a:latin typeface="Open Sans"/>
                <a:ea typeface="Open Sans"/>
                <a:cs typeface="Open Sans"/>
                <a:sym typeface="Open Sans"/>
              </a:rPr>
              <a:t>Henrik Bak</a:t>
            </a:r>
          </a:p>
        </p:txBody>
      </p:sp>
      <p:sp>
        <p:nvSpPr>
          <p:cNvPr id="88" name="TextBox 88"/>
          <p:cNvSpPr txBox="1"/>
          <p:nvPr/>
        </p:nvSpPr>
        <p:spPr>
          <a:xfrm>
            <a:off x="16005638" y="3546102"/>
            <a:ext cx="1811093" cy="231724"/>
          </a:xfrm>
          <a:prstGeom prst="rect">
            <a:avLst/>
          </a:prstGeom>
        </p:spPr>
        <p:txBody>
          <a:bodyPr lIns="0" tIns="0" rIns="0" bIns="0" rtlCol="0" anchor="t">
            <a:spAutoFit/>
          </a:bodyPr>
          <a:lstStyle/>
          <a:p>
            <a:pPr algn="l">
              <a:lnSpc>
                <a:spcPts val="1800"/>
              </a:lnSpc>
            </a:pPr>
            <a:r>
              <a:rPr lang="en-US" sz="1500" spc="7" dirty="0">
                <a:solidFill>
                  <a:srgbClr val="000000"/>
                </a:solidFill>
                <a:latin typeface="Open Sans"/>
                <a:ea typeface="Open Sans"/>
                <a:cs typeface="Open Sans"/>
                <a:sym typeface="Open Sans"/>
              </a:rPr>
              <a:t>EMEA Distribution</a:t>
            </a:r>
          </a:p>
        </p:txBody>
      </p:sp>
      <p:sp>
        <p:nvSpPr>
          <p:cNvPr id="89" name="TextBox 89"/>
          <p:cNvSpPr txBox="1"/>
          <p:nvPr/>
        </p:nvSpPr>
        <p:spPr>
          <a:xfrm>
            <a:off x="12644176" y="6310174"/>
            <a:ext cx="1514751" cy="241364"/>
          </a:xfrm>
          <a:prstGeom prst="rect">
            <a:avLst/>
          </a:prstGeom>
        </p:spPr>
        <p:txBody>
          <a:bodyPr lIns="0" tIns="0" rIns="0" bIns="0" rtlCol="0" anchor="t">
            <a:spAutoFit/>
          </a:bodyPr>
          <a:lstStyle/>
          <a:p>
            <a:pPr algn="l">
              <a:lnSpc>
                <a:spcPts val="1683"/>
              </a:lnSpc>
            </a:pPr>
            <a:r>
              <a:rPr lang="en-US" sz="1202" dirty="0">
                <a:solidFill>
                  <a:srgbClr val="000000"/>
                </a:solidFill>
                <a:latin typeface="Arimo"/>
                <a:ea typeface="Arimo"/>
                <a:cs typeface="Arimo"/>
                <a:sym typeface="Arimo"/>
              </a:rPr>
              <a:t>30+</a:t>
            </a:r>
            <a:r>
              <a:rPr lang="en-US" sz="1202" dirty="0">
                <a:solidFill>
                  <a:srgbClr val="FFFFFF"/>
                </a:solidFill>
                <a:latin typeface="Arimo"/>
                <a:ea typeface="Arimo"/>
                <a:cs typeface="Arimo"/>
                <a:sym typeface="Arimo"/>
              </a:rPr>
              <a:t> </a:t>
            </a:r>
            <a:r>
              <a:rPr lang="en-US" sz="1202" dirty="0">
                <a:solidFill>
                  <a:srgbClr val="000000"/>
                </a:solidFill>
                <a:latin typeface="Arimo"/>
                <a:ea typeface="Arimo"/>
                <a:cs typeface="Arimo"/>
                <a:sym typeface="Arimo"/>
              </a:rPr>
              <a:t>Years</a:t>
            </a:r>
            <a:r>
              <a:rPr lang="en-US" sz="1202" dirty="0">
                <a:solidFill>
                  <a:srgbClr val="FFFFFF"/>
                </a:solidFill>
                <a:latin typeface="Arimo"/>
                <a:ea typeface="Arimo"/>
                <a:cs typeface="Arimo"/>
                <a:sym typeface="Arimo"/>
              </a:rPr>
              <a:t> </a:t>
            </a:r>
            <a:r>
              <a:rPr lang="en-US" sz="1202" dirty="0">
                <a:solidFill>
                  <a:srgbClr val="000000"/>
                </a:solidFill>
                <a:latin typeface="Arimo"/>
                <a:ea typeface="Arimo"/>
                <a:cs typeface="Arimo"/>
                <a:sym typeface="Arimo"/>
              </a:rPr>
              <a:t>Experience</a:t>
            </a:r>
          </a:p>
        </p:txBody>
      </p:sp>
      <p:sp>
        <p:nvSpPr>
          <p:cNvPr id="90" name="TextBox 90"/>
          <p:cNvSpPr txBox="1"/>
          <p:nvPr/>
        </p:nvSpPr>
        <p:spPr>
          <a:xfrm>
            <a:off x="5851186" y="3276600"/>
            <a:ext cx="1972270" cy="228600"/>
          </a:xfrm>
          <a:prstGeom prst="rect">
            <a:avLst/>
          </a:prstGeom>
        </p:spPr>
        <p:txBody>
          <a:bodyPr lIns="0" tIns="0" rIns="0" bIns="0" rtlCol="0" anchor="t">
            <a:spAutoFit/>
          </a:bodyPr>
          <a:lstStyle/>
          <a:p>
            <a:pPr algn="l">
              <a:lnSpc>
                <a:spcPts val="1800"/>
              </a:lnSpc>
            </a:pPr>
            <a:r>
              <a:rPr lang="en-US" sz="1500" spc="7">
                <a:solidFill>
                  <a:srgbClr val="000000"/>
                </a:solidFill>
                <a:latin typeface="Open Sans"/>
                <a:ea typeface="Open Sans"/>
                <a:cs typeface="Open Sans"/>
                <a:sym typeface="Open Sans"/>
              </a:rPr>
              <a:t>Cameron Mathewson </a:t>
            </a:r>
          </a:p>
        </p:txBody>
      </p:sp>
      <p:sp>
        <p:nvSpPr>
          <p:cNvPr id="91" name="TextBox 91"/>
          <p:cNvSpPr txBox="1"/>
          <p:nvPr/>
        </p:nvSpPr>
        <p:spPr>
          <a:xfrm>
            <a:off x="3660341" y="3481178"/>
            <a:ext cx="1420654" cy="228600"/>
          </a:xfrm>
          <a:prstGeom prst="rect">
            <a:avLst/>
          </a:prstGeom>
        </p:spPr>
        <p:txBody>
          <a:bodyPr lIns="0" tIns="0" rIns="0" bIns="0" rtlCol="0" anchor="t">
            <a:spAutoFit/>
          </a:bodyPr>
          <a:lstStyle/>
          <a:p>
            <a:pPr algn="ctr">
              <a:lnSpc>
                <a:spcPts val="1800"/>
              </a:lnSpc>
            </a:pPr>
            <a:r>
              <a:rPr lang="en-US" sz="1500" spc="7">
                <a:solidFill>
                  <a:srgbClr val="000000"/>
                </a:solidFill>
                <a:latin typeface="Open Sans"/>
                <a:ea typeface="Open Sans"/>
                <a:cs typeface="Open Sans"/>
                <a:sym typeface="Open Sans"/>
              </a:rPr>
              <a:t>UK Distribution </a:t>
            </a:r>
          </a:p>
        </p:txBody>
      </p:sp>
      <p:sp>
        <p:nvSpPr>
          <p:cNvPr id="92" name="TextBox 92"/>
          <p:cNvSpPr txBox="1"/>
          <p:nvPr/>
        </p:nvSpPr>
        <p:spPr>
          <a:xfrm>
            <a:off x="6058014" y="3752821"/>
            <a:ext cx="1513599" cy="217296"/>
          </a:xfrm>
          <a:prstGeom prst="rect">
            <a:avLst/>
          </a:prstGeom>
        </p:spPr>
        <p:txBody>
          <a:bodyPr lIns="0" tIns="0" rIns="0" bIns="0" rtlCol="0" anchor="t">
            <a:spAutoFit/>
          </a:bodyPr>
          <a:lstStyle/>
          <a:p>
            <a:pPr algn="l">
              <a:lnSpc>
                <a:spcPts val="1679"/>
              </a:lnSpc>
            </a:pPr>
            <a:r>
              <a:rPr lang="en-US" sz="1200">
                <a:solidFill>
                  <a:srgbClr val="000000"/>
                </a:solidFill>
                <a:latin typeface="Arimo"/>
                <a:ea typeface="Arimo"/>
                <a:cs typeface="Arimo"/>
                <a:sym typeface="Arimo"/>
              </a:rPr>
              <a:t>5+ Years</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Experience</a:t>
            </a:r>
          </a:p>
        </p:txBody>
      </p:sp>
      <p:sp>
        <p:nvSpPr>
          <p:cNvPr id="93" name="TextBox 93"/>
          <p:cNvSpPr txBox="1"/>
          <p:nvPr/>
        </p:nvSpPr>
        <p:spPr>
          <a:xfrm>
            <a:off x="14699785" y="8892267"/>
            <a:ext cx="1628236" cy="692497"/>
          </a:xfrm>
          <a:prstGeom prst="rect">
            <a:avLst/>
          </a:prstGeom>
        </p:spPr>
        <p:txBody>
          <a:bodyPr wrap="square" lIns="0" tIns="0" rIns="0" bIns="0" rtlCol="0" anchor="t">
            <a:spAutoFit/>
          </a:bodyPr>
          <a:lstStyle/>
          <a:p>
            <a:pPr algn="ctr">
              <a:lnSpc>
                <a:spcPts val="1795"/>
              </a:lnSpc>
            </a:pPr>
            <a:r>
              <a:rPr lang="en-US" sz="1500" spc="7" dirty="0" err="1">
                <a:solidFill>
                  <a:srgbClr val="000000"/>
                </a:solidFill>
                <a:latin typeface="Open Sans"/>
                <a:ea typeface="Open Sans"/>
                <a:cs typeface="Open Sans"/>
                <a:sym typeface="Open Sans"/>
              </a:rPr>
              <a:t>Jaiyong</a:t>
            </a:r>
            <a:r>
              <a:rPr lang="en-US" sz="1500" spc="7" dirty="0">
                <a:solidFill>
                  <a:srgbClr val="000000"/>
                </a:solidFill>
                <a:latin typeface="Open Sans"/>
                <a:ea typeface="Open Sans"/>
                <a:cs typeface="Open Sans"/>
                <a:sym typeface="Open Sans"/>
              </a:rPr>
              <a:t> Kye</a:t>
            </a:r>
          </a:p>
          <a:p>
            <a:pPr algn="ctr">
              <a:lnSpc>
                <a:spcPts val="1795"/>
              </a:lnSpc>
            </a:pPr>
            <a:r>
              <a:rPr lang="en-US" sz="1500" spc="7" dirty="0">
                <a:solidFill>
                  <a:srgbClr val="000000"/>
                </a:solidFill>
                <a:latin typeface="Open Sans"/>
                <a:ea typeface="Open Sans"/>
                <a:cs typeface="Open Sans"/>
                <a:sym typeface="Open Sans"/>
              </a:rPr>
              <a:t> Korea Distribution</a:t>
            </a:r>
          </a:p>
        </p:txBody>
      </p:sp>
      <p:sp>
        <p:nvSpPr>
          <p:cNvPr id="94" name="TextBox 94"/>
          <p:cNvSpPr txBox="1"/>
          <p:nvPr/>
        </p:nvSpPr>
        <p:spPr>
          <a:xfrm>
            <a:off x="10413859" y="9509860"/>
            <a:ext cx="1513599" cy="236677"/>
          </a:xfrm>
          <a:prstGeom prst="rect">
            <a:avLst/>
          </a:prstGeom>
        </p:spPr>
        <p:txBody>
          <a:bodyPr lIns="0" tIns="0" rIns="0" bIns="0" rtlCol="0" anchor="t">
            <a:spAutoFit/>
          </a:bodyPr>
          <a:lstStyle/>
          <a:p>
            <a:pPr algn="l">
              <a:lnSpc>
                <a:spcPts val="1679"/>
              </a:lnSpc>
            </a:pPr>
            <a:r>
              <a:rPr lang="en-US" sz="1200">
                <a:solidFill>
                  <a:srgbClr val="000000"/>
                </a:solidFill>
                <a:latin typeface="Arimo"/>
                <a:ea typeface="Arimo"/>
                <a:cs typeface="Arimo"/>
                <a:sym typeface="Arimo"/>
              </a:rPr>
              <a:t>15+</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Years</a:t>
            </a:r>
            <a:r>
              <a:rPr lang="en-US" sz="1200">
                <a:solidFill>
                  <a:srgbClr val="FFFFFF"/>
                </a:solidFill>
                <a:latin typeface="Arimo"/>
                <a:ea typeface="Arimo"/>
                <a:cs typeface="Arimo"/>
                <a:sym typeface="Arimo"/>
              </a:rPr>
              <a:t> </a:t>
            </a:r>
            <a:r>
              <a:rPr lang="en-US" sz="1200">
                <a:solidFill>
                  <a:srgbClr val="000000"/>
                </a:solidFill>
                <a:latin typeface="Arimo"/>
                <a:ea typeface="Arimo"/>
                <a:cs typeface="Arimo"/>
                <a:sym typeface="Arimo"/>
              </a:rPr>
              <a:t>Experience</a:t>
            </a:r>
          </a:p>
        </p:txBody>
      </p:sp>
      <p:sp>
        <p:nvSpPr>
          <p:cNvPr id="95" name="TextBox 95"/>
          <p:cNvSpPr txBox="1"/>
          <p:nvPr/>
        </p:nvSpPr>
        <p:spPr>
          <a:xfrm>
            <a:off x="12410284" y="9072315"/>
            <a:ext cx="2013052" cy="436017"/>
          </a:xfrm>
          <a:prstGeom prst="rect">
            <a:avLst/>
          </a:prstGeom>
        </p:spPr>
        <p:txBody>
          <a:bodyPr lIns="0" tIns="0" rIns="0" bIns="0" rtlCol="0" anchor="t">
            <a:spAutoFit/>
          </a:bodyPr>
          <a:lstStyle/>
          <a:p>
            <a:pPr algn="ctr">
              <a:lnSpc>
                <a:spcPts val="1734"/>
              </a:lnSpc>
            </a:pPr>
            <a:r>
              <a:rPr lang="en-US" sz="1449" spc="5" dirty="0">
                <a:solidFill>
                  <a:srgbClr val="000000"/>
                </a:solidFill>
                <a:latin typeface="Open Sans"/>
                <a:ea typeface="Open Sans"/>
                <a:cs typeface="Open Sans"/>
                <a:sym typeface="Open Sans"/>
              </a:rPr>
              <a:t>Soichiro </a:t>
            </a:r>
            <a:r>
              <a:rPr lang="en-US" sz="1449" spc="5" dirty="0" err="1">
                <a:solidFill>
                  <a:srgbClr val="000000"/>
                </a:solidFill>
                <a:latin typeface="Open Sans"/>
                <a:ea typeface="Open Sans"/>
                <a:cs typeface="Open Sans"/>
                <a:sym typeface="Open Sans"/>
              </a:rPr>
              <a:t>Kuramachi</a:t>
            </a:r>
            <a:endParaRPr lang="en-US" sz="1449" spc="5" dirty="0">
              <a:solidFill>
                <a:srgbClr val="000000"/>
              </a:solidFill>
              <a:latin typeface="Open Sans"/>
              <a:ea typeface="Open Sans"/>
              <a:cs typeface="Open Sans"/>
              <a:sym typeface="Open Sans"/>
            </a:endParaRPr>
          </a:p>
          <a:p>
            <a:pPr algn="ctr">
              <a:lnSpc>
                <a:spcPts val="1735"/>
              </a:lnSpc>
            </a:pPr>
            <a:r>
              <a:rPr lang="en-US" sz="1449" spc="6" dirty="0">
                <a:solidFill>
                  <a:srgbClr val="000000"/>
                </a:solidFill>
                <a:latin typeface="Open Sans"/>
                <a:ea typeface="Open Sans"/>
                <a:cs typeface="Open Sans"/>
                <a:sym typeface="Open Sans"/>
              </a:rPr>
              <a:t> Japan Distribution</a:t>
            </a:r>
          </a:p>
        </p:txBody>
      </p:sp>
      <p:sp>
        <p:nvSpPr>
          <p:cNvPr id="96" name="TextBox 96"/>
          <p:cNvSpPr txBox="1"/>
          <p:nvPr/>
        </p:nvSpPr>
        <p:spPr>
          <a:xfrm>
            <a:off x="12587421" y="9523687"/>
            <a:ext cx="1788247" cy="187295"/>
          </a:xfrm>
          <a:prstGeom prst="rect">
            <a:avLst/>
          </a:prstGeom>
        </p:spPr>
        <p:txBody>
          <a:bodyPr lIns="0" tIns="0" rIns="0" bIns="0" rtlCol="0" anchor="t">
            <a:spAutoFit/>
          </a:bodyPr>
          <a:lstStyle/>
          <a:p>
            <a:pPr algn="l">
              <a:lnSpc>
                <a:spcPts val="1601"/>
              </a:lnSpc>
            </a:pPr>
            <a:r>
              <a:rPr lang="en-US" sz="1144" dirty="0">
                <a:solidFill>
                  <a:srgbClr val="000000"/>
                </a:solidFill>
                <a:latin typeface="Arimo"/>
                <a:ea typeface="Arimo"/>
                <a:cs typeface="Arimo"/>
                <a:sym typeface="Arimo"/>
              </a:rPr>
              <a:t> 30+</a:t>
            </a:r>
            <a:r>
              <a:rPr lang="en-US" sz="1144" dirty="0">
                <a:solidFill>
                  <a:srgbClr val="FFFFFF"/>
                </a:solidFill>
                <a:latin typeface="Arimo"/>
                <a:ea typeface="Arimo"/>
                <a:cs typeface="Arimo"/>
                <a:sym typeface="Arimo"/>
              </a:rPr>
              <a:t> </a:t>
            </a:r>
            <a:r>
              <a:rPr lang="en-US" sz="1144" dirty="0">
                <a:solidFill>
                  <a:srgbClr val="000000"/>
                </a:solidFill>
                <a:latin typeface="Arimo"/>
                <a:ea typeface="Arimo"/>
                <a:cs typeface="Arimo"/>
                <a:sym typeface="Arimo"/>
              </a:rPr>
              <a:t>Years</a:t>
            </a:r>
            <a:r>
              <a:rPr lang="en-US" sz="1144" dirty="0">
                <a:solidFill>
                  <a:srgbClr val="FFFFFF"/>
                </a:solidFill>
                <a:latin typeface="Arimo"/>
                <a:ea typeface="Arimo"/>
                <a:cs typeface="Arimo"/>
                <a:sym typeface="Arimo"/>
              </a:rPr>
              <a:t> </a:t>
            </a:r>
            <a:r>
              <a:rPr lang="en-US" sz="1144" dirty="0">
                <a:solidFill>
                  <a:srgbClr val="000000"/>
                </a:solidFill>
                <a:latin typeface="Arimo"/>
                <a:ea typeface="Arimo"/>
                <a:cs typeface="Arimo"/>
                <a:sym typeface="Arimo"/>
              </a:rPr>
              <a:t>Experience</a:t>
            </a:r>
          </a:p>
        </p:txBody>
      </p:sp>
      <p:grpSp>
        <p:nvGrpSpPr>
          <p:cNvPr id="111" name="Group 40">
            <a:extLst>
              <a:ext uri="{FF2B5EF4-FFF2-40B4-BE49-F238E27FC236}">
                <a16:creationId xmlns:a16="http://schemas.microsoft.com/office/drawing/2014/main" id="{83FC57F3-4ED1-B664-1382-51743D865BED}"/>
              </a:ext>
            </a:extLst>
          </p:cNvPr>
          <p:cNvGrpSpPr/>
          <p:nvPr/>
        </p:nvGrpSpPr>
        <p:grpSpPr>
          <a:xfrm>
            <a:off x="10452502" y="4527585"/>
            <a:ext cx="1146724" cy="1141619"/>
            <a:chOff x="0" y="0"/>
            <a:chExt cx="1528966" cy="1522158"/>
          </a:xfrm>
        </p:grpSpPr>
        <p:sp>
          <p:nvSpPr>
            <p:cNvPr id="112" name="Freeform 41">
              <a:extLst>
                <a:ext uri="{FF2B5EF4-FFF2-40B4-BE49-F238E27FC236}">
                  <a16:creationId xmlns:a16="http://schemas.microsoft.com/office/drawing/2014/main" id="{31D18B08-8AA0-9D1D-2A39-F38647264010}"/>
                </a:ext>
              </a:extLst>
            </p:cNvPr>
            <p:cNvSpPr/>
            <p:nvPr/>
          </p:nvSpPr>
          <p:spPr>
            <a:xfrm>
              <a:off x="-48" y="-8"/>
              <a:ext cx="1528874" cy="1522239"/>
            </a:xfrm>
            <a:custGeom>
              <a:avLst/>
              <a:gdLst/>
              <a:ahLst/>
              <a:cxnLst/>
              <a:rect l="l" t="t" r="r" b="b"/>
              <a:pathLst>
                <a:path w="1528874" h="1522239">
                  <a:moveTo>
                    <a:pt x="764588" y="8"/>
                  </a:moveTo>
                  <a:cubicBezTo>
                    <a:pt x="491792" y="-1262"/>
                    <a:pt x="239316" y="143645"/>
                    <a:pt x="102537" y="379611"/>
                  </a:cubicBezTo>
                  <a:cubicBezTo>
                    <a:pt x="-34242" y="615577"/>
                    <a:pt x="-34115" y="906661"/>
                    <a:pt x="102537" y="1142627"/>
                  </a:cubicBezTo>
                  <a:cubicBezTo>
                    <a:pt x="239189" y="1378593"/>
                    <a:pt x="491792" y="1523373"/>
                    <a:pt x="764461" y="1522230"/>
                  </a:cubicBezTo>
                  <a:cubicBezTo>
                    <a:pt x="1037130" y="1523500"/>
                    <a:pt x="1289733" y="1378720"/>
                    <a:pt x="1426385" y="1142627"/>
                  </a:cubicBezTo>
                  <a:cubicBezTo>
                    <a:pt x="1563037" y="906534"/>
                    <a:pt x="1563037" y="615577"/>
                    <a:pt x="1426385" y="379611"/>
                  </a:cubicBezTo>
                  <a:cubicBezTo>
                    <a:pt x="1289733" y="143645"/>
                    <a:pt x="1037257" y="-1262"/>
                    <a:pt x="764588" y="8"/>
                  </a:cubicBezTo>
                  <a:close/>
                </a:path>
              </a:pathLst>
            </a:custGeom>
            <a:blipFill>
              <a:blip r:embed="rId21"/>
              <a:stretch>
                <a:fillRect t="-217" b="-217"/>
              </a:stretch>
            </a:blipFill>
          </p:spPr>
          <p:txBody>
            <a:bodyPr/>
            <a:lstStyle/>
            <a:p>
              <a:endParaRPr lang="en-GB"/>
            </a:p>
          </p:txBody>
        </p:sp>
      </p:grpSp>
      <p:grpSp>
        <p:nvGrpSpPr>
          <p:cNvPr id="113" name="Group 4">
            <a:extLst>
              <a:ext uri="{FF2B5EF4-FFF2-40B4-BE49-F238E27FC236}">
                <a16:creationId xmlns:a16="http://schemas.microsoft.com/office/drawing/2014/main" id="{1C0509E6-9141-E1C5-0396-95AFB71EFC81}"/>
              </a:ext>
            </a:extLst>
          </p:cNvPr>
          <p:cNvGrpSpPr/>
          <p:nvPr/>
        </p:nvGrpSpPr>
        <p:grpSpPr>
          <a:xfrm>
            <a:off x="15036632" y="4553188"/>
            <a:ext cx="1146724" cy="1141619"/>
            <a:chOff x="0" y="0"/>
            <a:chExt cx="1528966" cy="1522158"/>
          </a:xfrm>
        </p:grpSpPr>
        <p:sp>
          <p:nvSpPr>
            <p:cNvPr id="114" name="Freeform 5">
              <a:extLst>
                <a:ext uri="{FF2B5EF4-FFF2-40B4-BE49-F238E27FC236}">
                  <a16:creationId xmlns:a16="http://schemas.microsoft.com/office/drawing/2014/main" id="{716C4DF6-F0F3-DF12-F55C-655CB3154879}"/>
                </a:ext>
              </a:extLst>
            </p:cNvPr>
            <p:cNvSpPr/>
            <p:nvPr/>
          </p:nvSpPr>
          <p:spPr>
            <a:xfrm>
              <a:off x="-48" y="-8"/>
              <a:ext cx="1528874" cy="1522239"/>
            </a:xfrm>
            <a:custGeom>
              <a:avLst/>
              <a:gdLst/>
              <a:ahLst/>
              <a:cxnLst/>
              <a:rect l="l" t="t" r="r" b="b"/>
              <a:pathLst>
                <a:path w="1528874" h="1522239">
                  <a:moveTo>
                    <a:pt x="764588" y="8"/>
                  </a:moveTo>
                  <a:cubicBezTo>
                    <a:pt x="491792" y="-1262"/>
                    <a:pt x="239316" y="143645"/>
                    <a:pt x="102537" y="379611"/>
                  </a:cubicBezTo>
                  <a:cubicBezTo>
                    <a:pt x="-34242" y="615577"/>
                    <a:pt x="-34115" y="906661"/>
                    <a:pt x="102537" y="1142627"/>
                  </a:cubicBezTo>
                  <a:cubicBezTo>
                    <a:pt x="239189" y="1378593"/>
                    <a:pt x="491792" y="1523373"/>
                    <a:pt x="764461" y="1522230"/>
                  </a:cubicBezTo>
                  <a:cubicBezTo>
                    <a:pt x="1037130" y="1523500"/>
                    <a:pt x="1289733" y="1378720"/>
                    <a:pt x="1426385" y="1142627"/>
                  </a:cubicBezTo>
                  <a:cubicBezTo>
                    <a:pt x="1563037" y="906534"/>
                    <a:pt x="1563037" y="615577"/>
                    <a:pt x="1426385" y="379611"/>
                  </a:cubicBezTo>
                  <a:cubicBezTo>
                    <a:pt x="1289733" y="143645"/>
                    <a:pt x="1037257" y="-1262"/>
                    <a:pt x="764588" y="8"/>
                  </a:cubicBezTo>
                  <a:close/>
                </a:path>
              </a:pathLst>
            </a:custGeom>
            <a:blipFill>
              <a:blip r:embed="rId22"/>
              <a:stretch>
                <a:fillRect t="-6942" b="-6942"/>
              </a:stretch>
            </a:blipFill>
          </p:spPr>
          <p:txBody>
            <a:bodyPr/>
            <a:lstStyle/>
            <a:p>
              <a:endParaRPr lang="en-GB"/>
            </a:p>
          </p:txBody>
        </p:sp>
      </p:grpSp>
      <p:sp>
        <p:nvSpPr>
          <p:cNvPr id="115" name="TextBox 79">
            <a:extLst>
              <a:ext uri="{FF2B5EF4-FFF2-40B4-BE49-F238E27FC236}">
                <a16:creationId xmlns:a16="http://schemas.microsoft.com/office/drawing/2014/main" id="{8EE60390-1B64-AB42-A113-7314189EBE42}"/>
              </a:ext>
            </a:extLst>
          </p:cNvPr>
          <p:cNvSpPr txBox="1"/>
          <p:nvPr/>
        </p:nvSpPr>
        <p:spPr>
          <a:xfrm>
            <a:off x="15110579" y="5894832"/>
            <a:ext cx="928926" cy="228600"/>
          </a:xfrm>
          <a:prstGeom prst="rect">
            <a:avLst/>
          </a:prstGeom>
        </p:spPr>
        <p:txBody>
          <a:bodyPr lIns="0" tIns="0" rIns="0" bIns="0" rtlCol="0" anchor="t">
            <a:spAutoFit/>
          </a:bodyPr>
          <a:lstStyle/>
          <a:p>
            <a:pPr algn="l">
              <a:lnSpc>
                <a:spcPts val="1800"/>
              </a:lnSpc>
            </a:pPr>
            <a:r>
              <a:rPr lang="en-US" sz="1500" spc="7">
                <a:solidFill>
                  <a:srgbClr val="000000"/>
                </a:solidFill>
                <a:latin typeface="Open Sans"/>
                <a:ea typeface="Open Sans"/>
                <a:cs typeface="Open Sans"/>
                <a:sym typeface="Open Sans"/>
              </a:rPr>
              <a:t>Jan Willers</a:t>
            </a:r>
          </a:p>
        </p:txBody>
      </p:sp>
      <p:sp>
        <p:nvSpPr>
          <p:cNvPr id="116" name="TextBox 81">
            <a:extLst>
              <a:ext uri="{FF2B5EF4-FFF2-40B4-BE49-F238E27FC236}">
                <a16:creationId xmlns:a16="http://schemas.microsoft.com/office/drawing/2014/main" id="{67B500AD-C67B-8226-BE07-FD4773216285}"/>
              </a:ext>
            </a:extLst>
          </p:cNvPr>
          <p:cNvSpPr txBox="1"/>
          <p:nvPr/>
        </p:nvSpPr>
        <p:spPr>
          <a:xfrm>
            <a:off x="14900367" y="6358280"/>
            <a:ext cx="1514751" cy="217093"/>
          </a:xfrm>
          <a:prstGeom prst="rect">
            <a:avLst/>
          </a:prstGeom>
        </p:spPr>
        <p:txBody>
          <a:bodyPr lIns="0" tIns="0" rIns="0" bIns="0" rtlCol="0" anchor="t">
            <a:spAutoFit/>
          </a:bodyPr>
          <a:lstStyle/>
          <a:p>
            <a:pPr algn="l">
              <a:lnSpc>
                <a:spcPts val="1683"/>
              </a:lnSpc>
            </a:pPr>
            <a:r>
              <a:rPr lang="en-US" sz="1202">
                <a:solidFill>
                  <a:srgbClr val="000000"/>
                </a:solidFill>
                <a:latin typeface="Arimo"/>
                <a:ea typeface="Arimo"/>
                <a:cs typeface="Arimo"/>
                <a:sym typeface="Arimo"/>
              </a:rPr>
              <a:t>30+</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Years</a:t>
            </a:r>
            <a:r>
              <a:rPr lang="en-US" sz="1202">
                <a:solidFill>
                  <a:srgbClr val="FFFFFF"/>
                </a:solidFill>
                <a:latin typeface="Arimo"/>
                <a:ea typeface="Arimo"/>
                <a:cs typeface="Arimo"/>
                <a:sym typeface="Arimo"/>
              </a:rPr>
              <a:t> </a:t>
            </a:r>
            <a:r>
              <a:rPr lang="en-US" sz="1202">
                <a:solidFill>
                  <a:srgbClr val="000000"/>
                </a:solidFill>
                <a:latin typeface="Arimo"/>
                <a:ea typeface="Arimo"/>
                <a:cs typeface="Arimo"/>
                <a:sym typeface="Arimo"/>
              </a:rPr>
              <a:t>Experience</a:t>
            </a:r>
          </a:p>
        </p:txBody>
      </p:sp>
      <p:sp>
        <p:nvSpPr>
          <p:cNvPr id="117" name="TextBox 88">
            <a:extLst>
              <a:ext uri="{FF2B5EF4-FFF2-40B4-BE49-F238E27FC236}">
                <a16:creationId xmlns:a16="http://schemas.microsoft.com/office/drawing/2014/main" id="{4F0915C5-9171-3658-9801-82F07A0DCA05}"/>
              </a:ext>
            </a:extLst>
          </p:cNvPr>
          <p:cNvSpPr txBox="1"/>
          <p:nvPr/>
        </p:nvSpPr>
        <p:spPr>
          <a:xfrm>
            <a:off x="14804479" y="6116550"/>
            <a:ext cx="1801654" cy="228600"/>
          </a:xfrm>
          <a:prstGeom prst="rect">
            <a:avLst/>
          </a:prstGeom>
        </p:spPr>
        <p:txBody>
          <a:bodyPr lIns="0" tIns="0" rIns="0" bIns="0" rtlCol="0" anchor="t">
            <a:spAutoFit/>
          </a:bodyPr>
          <a:lstStyle/>
          <a:p>
            <a:pPr algn="l">
              <a:lnSpc>
                <a:spcPts val="1800"/>
              </a:lnSpc>
            </a:pPr>
            <a:r>
              <a:rPr lang="en-US" sz="1500" spc="7">
                <a:solidFill>
                  <a:srgbClr val="000000"/>
                </a:solidFill>
                <a:latin typeface="Open Sans"/>
                <a:ea typeface="Open Sans"/>
                <a:cs typeface="Open Sans"/>
                <a:sym typeface="Open Sans"/>
              </a:rPr>
              <a:t>Nordics Distribution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2"/>
            <a:stretch>
              <a:fillRect t="-208873" b="-428777"/>
            </a:stretch>
          </a:blipFill>
        </p:spPr>
        <p:txBody>
          <a:bodyPr/>
          <a:lstStyle/>
          <a:p>
            <a:endParaRPr lang="en-US"/>
          </a:p>
        </p:txBody>
      </p:sp>
      <p:sp>
        <p:nvSpPr>
          <p:cNvPr id="3" name="Freeform 3"/>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3"/>
            <a:stretch>
              <a:fillRect l="-4" t="-19787"/>
            </a:stretch>
          </a:blipFill>
        </p:spPr>
        <p:txBody>
          <a:bodyPr/>
          <a:lstStyle/>
          <a:p>
            <a:endParaRPr lang="en-US"/>
          </a:p>
        </p:txBody>
      </p:sp>
      <p:sp>
        <p:nvSpPr>
          <p:cNvPr id="4" name="Freeform 4"/>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3"/>
            <a:stretch>
              <a:fillRect t="-19791" r="-8690"/>
            </a:stretch>
          </a:blipFill>
        </p:spPr>
        <p:txBody>
          <a:bodyPr/>
          <a:lstStyle/>
          <a:p>
            <a:endParaRPr lang="en-US"/>
          </a:p>
        </p:txBody>
      </p:sp>
      <p:sp>
        <p:nvSpPr>
          <p:cNvPr id="5" name="TextBox 5"/>
          <p:cNvSpPr txBox="1"/>
          <p:nvPr/>
        </p:nvSpPr>
        <p:spPr>
          <a:xfrm>
            <a:off x="2667000" y="2939126"/>
            <a:ext cx="13140795" cy="2432974"/>
          </a:xfrm>
          <a:prstGeom prst="rect">
            <a:avLst/>
          </a:prstGeom>
        </p:spPr>
        <p:txBody>
          <a:bodyPr lIns="0" tIns="0" rIns="0" bIns="0" rtlCol="0" anchor="t">
            <a:spAutoFit/>
          </a:bodyPr>
          <a:lstStyle/>
          <a:p>
            <a:pPr algn="ctr">
              <a:lnSpc>
                <a:spcPts val="9743"/>
              </a:lnSpc>
            </a:pPr>
            <a:r>
              <a:rPr lang="en-US" sz="6959" b="1" spc="695" dirty="0">
                <a:solidFill>
                  <a:srgbClr val="1F497D"/>
                </a:solidFill>
                <a:latin typeface="League Spartan"/>
                <a:ea typeface="League Spartan"/>
                <a:cs typeface="League Spartan"/>
                <a:sym typeface="League Spartan"/>
              </a:rPr>
              <a:t>PRIVATE CAPITAL FUND</a:t>
            </a:r>
          </a:p>
          <a:p>
            <a:pPr algn="ctr">
              <a:lnSpc>
                <a:spcPts val="9743"/>
              </a:lnSpc>
            </a:pPr>
            <a:r>
              <a:rPr lang="en-US" sz="6959" b="1" spc="695" dirty="0">
                <a:solidFill>
                  <a:srgbClr val="1F497D"/>
                </a:solidFill>
                <a:latin typeface="League Spartan"/>
                <a:ea typeface="League Spartan"/>
                <a:cs typeface="League Spartan"/>
                <a:sym typeface="League Spartan"/>
              </a:rPr>
              <a:t>PLACEMENT SERVICES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3538A"/>
        </a:solidFill>
        <a:effectLst/>
      </p:bgPr>
    </p:bg>
    <p:spTree>
      <p:nvGrpSpPr>
        <p:cNvPr id="1" name=""/>
        <p:cNvGrpSpPr/>
        <p:nvPr/>
      </p:nvGrpSpPr>
      <p:grpSpPr>
        <a:xfrm>
          <a:off x="0" y="0"/>
          <a:ext cx="0" cy="0"/>
          <a:chOff x="0" y="0"/>
          <a:chExt cx="0" cy="0"/>
        </a:xfrm>
      </p:grpSpPr>
      <p:sp>
        <p:nvSpPr>
          <p:cNvPr id="2" name="Freeform 2"/>
          <p:cNvSpPr/>
          <p:nvPr/>
        </p:nvSpPr>
        <p:spPr>
          <a:xfrm>
            <a:off x="0" y="5448300"/>
            <a:ext cx="18280266" cy="4838700"/>
          </a:xfrm>
          <a:custGeom>
            <a:avLst/>
            <a:gdLst/>
            <a:ahLst/>
            <a:cxnLst/>
            <a:rect l="l" t="t" r="r" b="b"/>
            <a:pathLst>
              <a:path w="18280266" h="4838700">
                <a:moveTo>
                  <a:pt x="0" y="0"/>
                </a:moveTo>
                <a:lnTo>
                  <a:pt x="18280266" y="0"/>
                </a:lnTo>
                <a:lnTo>
                  <a:pt x="18280266" y="4838700"/>
                </a:lnTo>
                <a:lnTo>
                  <a:pt x="0" y="48387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2366091" y="6650362"/>
            <a:ext cx="1670942" cy="880786"/>
          </a:xfrm>
          <a:custGeom>
            <a:avLst/>
            <a:gdLst/>
            <a:ahLst/>
            <a:cxnLst/>
            <a:rect l="l" t="t" r="r" b="b"/>
            <a:pathLst>
              <a:path w="1670942" h="880786">
                <a:moveTo>
                  <a:pt x="0" y="0"/>
                </a:moveTo>
                <a:lnTo>
                  <a:pt x="1670942" y="0"/>
                </a:lnTo>
                <a:lnTo>
                  <a:pt x="1670942" y="880786"/>
                </a:lnTo>
                <a:lnTo>
                  <a:pt x="0" y="880786"/>
                </a:lnTo>
                <a:lnTo>
                  <a:pt x="0" y="0"/>
                </a:lnTo>
                <a:close/>
              </a:path>
            </a:pathLst>
          </a:custGeom>
          <a:blipFill>
            <a:blip r:embed="rId4"/>
            <a:stretch>
              <a:fillRect t="-200" b="-187"/>
            </a:stretch>
          </a:blipFill>
        </p:spPr>
        <p:txBody>
          <a:bodyPr/>
          <a:lstStyle/>
          <a:p>
            <a:endParaRPr lang="en-US"/>
          </a:p>
        </p:txBody>
      </p:sp>
      <p:sp>
        <p:nvSpPr>
          <p:cNvPr id="5" name="Freeform 5"/>
          <p:cNvSpPr/>
          <p:nvPr/>
        </p:nvSpPr>
        <p:spPr>
          <a:xfrm>
            <a:off x="5327613" y="6899312"/>
            <a:ext cx="2685031" cy="562061"/>
          </a:xfrm>
          <a:custGeom>
            <a:avLst/>
            <a:gdLst/>
            <a:ahLst/>
            <a:cxnLst/>
            <a:rect l="l" t="t" r="r" b="b"/>
            <a:pathLst>
              <a:path w="2685031" h="562061">
                <a:moveTo>
                  <a:pt x="0" y="0"/>
                </a:moveTo>
                <a:lnTo>
                  <a:pt x="2685031" y="0"/>
                </a:lnTo>
                <a:lnTo>
                  <a:pt x="2685031" y="562061"/>
                </a:lnTo>
                <a:lnTo>
                  <a:pt x="0" y="562061"/>
                </a:lnTo>
                <a:lnTo>
                  <a:pt x="0" y="0"/>
                </a:lnTo>
                <a:close/>
              </a:path>
            </a:pathLst>
          </a:custGeom>
          <a:blipFill>
            <a:blip r:embed="rId5"/>
            <a:stretch>
              <a:fillRect t="-61477" b="-61460"/>
            </a:stretch>
          </a:blipFill>
        </p:spPr>
        <p:txBody>
          <a:bodyPr/>
          <a:lstStyle/>
          <a:p>
            <a:endParaRPr lang="en-US"/>
          </a:p>
        </p:txBody>
      </p:sp>
      <p:sp>
        <p:nvSpPr>
          <p:cNvPr id="6" name="Freeform 6"/>
          <p:cNvSpPr/>
          <p:nvPr/>
        </p:nvSpPr>
        <p:spPr>
          <a:xfrm>
            <a:off x="8706188" y="6730044"/>
            <a:ext cx="2439162" cy="721423"/>
          </a:xfrm>
          <a:custGeom>
            <a:avLst/>
            <a:gdLst/>
            <a:ahLst/>
            <a:cxnLst/>
            <a:rect l="l" t="t" r="r" b="b"/>
            <a:pathLst>
              <a:path w="2439162" h="721423">
                <a:moveTo>
                  <a:pt x="0" y="0"/>
                </a:moveTo>
                <a:lnTo>
                  <a:pt x="2439162" y="0"/>
                </a:lnTo>
                <a:lnTo>
                  <a:pt x="2439162" y="721423"/>
                </a:lnTo>
                <a:lnTo>
                  <a:pt x="0" y="721423"/>
                </a:lnTo>
                <a:lnTo>
                  <a:pt x="0" y="0"/>
                </a:lnTo>
                <a:close/>
              </a:path>
            </a:pathLst>
          </a:custGeom>
          <a:blipFill>
            <a:blip r:embed="rId6"/>
            <a:stretch>
              <a:fillRect t="-119048" b="-119055"/>
            </a:stretch>
          </a:blipFill>
        </p:spPr>
        <p:txBody>
          <a:bodyPr/>
          <a:lstStyle/>
          <a:p>
            <a:endParaRPr lang="en-US"/>
          </a:p>
        </p:txBody>
      </p:sp>
      <p:sp>
        <p:nvSpPr>
          <p:cNvPr id="7" name="Freeform 7"/>
          <p:cNvSpPr/>
          <p:nvPr/>
        </p:nvSpPr>
        <p:spPr>
          <a:xfrm>
            <a:off x="12451170" y="6730082"/>
            <a:ext cx="3497323" cy="880767"/>
          </a:xfrm>
          <a:custGeom>
            <a:avLst/>
            <a:gdLst/>
            <a:ahLst/>
            <a:cxnLst/>
            <a:rect l="l" t="t" r="r" b="b"/>
            <a:pathLst>
              <a:path w="3497323" h="880767">
                <a:moveTo>
                  <a:pt x="0" y="0"/>
                </a:moveTo>
                <a:lnTo>
                  <a:pt x="3497323" y="0"/>
                </a:lnTo>
                <a:lnTo>
                  <a:pt x="3497323" y="880767"/>
                </a:lnTo>
                <a:lnTo>
                  <a:pt x="0" y="880767"/>
                </a:lnTo>
                <a:lnTo>
                  <a:pt x="0" y="0"/>
                </a:lnTo>
                <a:close/>
              </a:path>
            </a:pathLst>
          </a:custGeom>
          <a:blipFill>
            <a:blip r:embed="rId7"/>
            <a:stretch>
              <a:fillRect t="-54241" b="-54217"/>
            </a:stretch>
          </a:blipFill>
        </p:spPr>
        <p:txBody>
          <a:bodyPr/>
          <a:lstStyle/>
          <a:p>
            <a:endParaRPr lang="en-US"/>
          </a:p>
        </p:txBody>
      </p:sp>
      <p:sp>
        <p:nvSpPr>
          <p:cNvPr id="8" name="Freeform 8"/>
          <p:cNvSpPr/>
          <p:nvPr/>
        </p:nvSpPr>
        <p:spPr>
          <a:xfrm>
            <a:off x="1259386" y="8212922"/>
            <a:ext cx="4165092" cy="1045378"/>
          </a:xfrm>
          <a:custGeom>
            <a:avLst/>
            <a:gdLst/>
            <a:ahLst/>
            <a:cxnLst/>
            <a:rect l="l" t="t" r="r" b="b"/>
            <a:pathLst>
              <a:path w="4165092" h="1045378">
                <a:moveTo>
                  <a:pt x="0" y="0"/>
                </a:moveTo>
                <a:lnTo>
                  <a:pt x="4165092" y="0"/>
                </a:lnTo>
                <a:lnTo>
                  <a:pt x="4165092" y="1045378"/>
                </a:lnTo>
                <a:lnTo>
                  <a:pt x="0" y="1045378"/>
                </a:lnTo>
                <a:lnTo>
                  <a:pt x="0" y="0"/>
                </a:lnTo>
                <a:close/>
              </a:path>
            </a:pathLst>
          </a:custGeom>
          <a:blipFill>
            <a:blip r:embed="rId8"/>
            <a:stretch>
              <a:fillRect t="-44" b="-47"/>
            </a:stretch>
          </a:blipFill>
        </p:spPr>
        <p:txBody>
          <a:bodyPr/>
          <a:lstStyle/>
          <a:p>
            <a:endParaRPr lang="en-US"/>
          </a:p>
        </p:txBody>
      </p:sp>
      <p:sp>
        <p:nvSpPr>
          <p:cNvPr id="9" name="Freeform 9"/>
          <p:cNvSpPr/>
          <p:nvPr/>
        </p:nvSpPr>
        <p:spPr>
          <a:xfrm>
            <a:off x="6485220" y="8212922"/>
            <a:ext cx="1670942" cy="1045378"/>
          </a:xfrm>
          <a:custGeom>
            <a:avLst/>
            <a:gdLst/>
            <a:ahLst/>
            <a:cxnLst/>
            <a:rect l="l" t="t" r="r" b="b"/>
            <a:pathLst>
              <a:path w="1670942" h="1045378">
                <a:moveTo>
                  <a:pt x="0" y="0"/>
                </a:moveTo>
                <a:lnTo>
                  <a:pt x="1670942" y="0"/>
                </a:lnTo>
                <a:lnTo>
                  <a:pt x="1670942" y="1045378"/>
                </a:lnTo>
                <a:lnTo>
                  <a:pt x="0" y="1045378"/>
                </a:lnTo>
                <a:lnTo>
                  <a:pt x="0" y="0"/>
                </a:lnTo>
                <a:close/>
              </a:path>
            </a:pathLst>
          </a:custGeom>
          <a:blipFill>
            <a:blip r:embed="rId9"/>
            <a:stretch>
              <a:fillRect b="-1"/>
            </a:stretch>
          </a:blipFill>
        </p:spPr>
        <p:txBody>
          <a:bodyPr/>
          <a:lstStyle/>
          <a:p>
            <a:endParaRPr lang="en-US"/>
          </a:p>
        </p:txBody>
      </p:sp>
      <p:sp>
        <p:nvSpPr>
          <p:cNvPr id="10" name="Freeform 10"/>
          <p:cNvSpPr/>
          <p:nvPr/>
        </p:nvSpPr>
        <p:spPr>
          <a:xfrm>
            <a:off x="9450286" y="8212922"/>
            <a:ext cx="1882778" cy="1045378"/>
          </a:xfrm>
          <a:custGeom>
            <a:avLst/>
            <a:gdLst/>
            <a:ahLst/>
            <a:cxnLst/>
            <a:rect l="l" t="t" r="r" b="b"/>
            <a:pathLst>
              <a:path w="1882778" h="1045378">
                <a:moveTo>
                  <a:pt x="0" y="0"/>
                </a:moveTo>
                <a:lnTo>
                  <a:pt x="1882778" y="0"/>
                </a:lnTo>
                <a:lnTo>
                  <a:pt x="1882778" y="1045378"/>
                </a:lnTo>
                <a:lnTo>
                  <a:pt x="0" y="1045378"/>
                </a:lnTo>
                <a:lnTo>
                  <a:pt x="0" y="0"/>
                </a:lnTo>
                <a:close/>
              </a:path>
            </a:pathLst>
          </a:custGeom>
          <a:blipFill>
            <a:blip r:embed="rId10"/>
            <a:stretch>
              <a:fillRect t="-58" b="-61"/>
            </a:stretch>
          </a:blipFill>
        </p:spPr>
        <p:txBody>
          <a:bodyPr/>
          <a:lstStyle/>
          <a:p>
            <a:endParaRPr lang="en-US"/>
          </a:p>
        </p:txBody>
      </p:sp>
      <p:sp>
        <p:nvSpPr>
          <p:cNvPr id="11" name="Freeform 11"/>
          <p:cNvSpPr/>
          <p:nvPr/>
        </p:nvSpPr>
        <p:spPr>
          <a:xfrm>
            <a:off x="12668717" y="8315687"/>
            <a:ext cx="2685031" cy="785432"/>
          </a:xfrm>
          <a:custGeom>
            <a:avLst/>
            <a:gdLst/>
            <a:ahLst/>
            <a:cxnLst/>
            <a:rect l="l" t="t" r="r" b="b"/>
            <a:pathLst>
              <a:path w="2685031" h="785432">
                <a:moveTo>
                  <a:pt x="0" y="0"/>
                </a:moveTo>
                <a:lnTo>
                  <a:pt x="2685031" y="0"/>
                </a:lnTo>
                <a:lnTo>
                  <a:pt x="2685031" y="785432"/>
                </a:lnTo>
                <a:lnTo>
                  <a:pt x="0" y="785432"/>
                </a:lnTo>
                <a:lnTo>
                  <a:pt x="0" y="0"/>
                </a:lnTo>
                <a:close/>
              </a:path>
            </a:pathLst>
          </a:custGeom>
          <a:blipFill>
            <a:blip r:embed="rId11"/>
            <a:stretch>
              <a:fillRect t="-329" b="-329"/>
            </a:stretch>
          </a:blipFill>
        </p:spPr>
        <p:txBody>
          <a:bodyPr/>
          <a:lstStyle/>
          <a:p>
            <a:endParaRPr lang="en-US"/>
          </a:p>
        </p:txBody>
      </p:sp>
      <p:sp>
        <p:nvSpPr>
          <p:cNvPr id="12" name="Freeform 12"/>
          <p:cNvSpPr/>
          <p:nvPr/>
        </p:nvSpPr>
        <p:spPr>
          <a:xfrm>
            <a:off x="16023422" y="8186633"/>
            <a:ext cx="1045378" cy="1045359"/>
          </a:xfrm>
          <a:custGeom>
            <a:avLst/>
            <a:gdLst/>
            <a:ahLst/>
            <a:cxnLst/>
            <a:rect l="l" t="t" r="r" b="b"/>
            <a:pathLst>
              <a:path w="1045378" h="1045359">
                <a:moveTo>
                  <a:pt x="0" y="0"/>
                </a:moveTo>
                <a:lnTo>
                  <a:pt x="1045378" y="0"/>
                </a:lnTo>
                <a:lnTo>
                  <a:pt x="1045378" y="1045359"/>
                </a:lnTo>
                <a:lnTo>
                  <a:pt x="0" y="1045359"/>
                </a:lnTo>
                <a:lnTo>
                  <a:pt x="0" y="0"/>
                </a:lnTo>
                <a:close/>
              </a:path>
            </a:pathLst>
          </a:custGeom>
          <a:blipFill>
            <a:blip r:embed="rId12"/>
            <a:stretch>
              <a:fillRect b="-1"/>
            </a:stretch>
          </a:blipFill>
        </p:spPr>
        <p:txBody>
          <a:bodyPr/>
          <a:lstStyle/>
          <a:p>
            <a:endParaRPr lang="en-US"/>
          </a:p>
        </p:txBody>
      </p:sp>
      <p:sp>
        <p:nvSpPr>
          <p:cNvPr id="14" name="TextBox 14"/>
          <p:cNvSpPr txBox="1"/>
          <p:nvPr/>
        </p:nvSpPr>
        <p:spPr>
          <a:xfrm>
            <a:off x="1582555" y="1816285"/>
            <a:ext cx="15115156" cy="2975173"/>
          </a:xfrm>
          <a:prstGeom prst="rect">
            <a:avLst/>
          </a:prstGeom>
        </p:spPr>
        <p:txBody>
          <a:bodyPr wrap="square" lIns="0" tIns="0" rIns="0" bIns="0" rtlCol="0" anchor="t">
            <a:spAutoFit/>
          </a:bodyPr>
          <a:lstStyle/>
          <a:p>
            <a:pPr algn="l">
              <a:lnSpc>
                <a:spcPts val="2898"/>
              </a:lnSpc>
            </a:pPr>
            <a:r>
              <a:rPr lang="en-GB" sz="2604" dirty="0">
                <a:solidFill>
                  <a:srgbClr val="FFFFFF"/>
                </a:solidFill>
                <a:latin typeface="Arimo Medium"/>
                <a:ea typeface="Arimo Medium"/>
                <a:cs typeface="Arimo Medium"/>
                <a:sym typeface="Arimo"/>
              </a:rPr>
              <a:t>AA Advisors works with private equity managers across a broad range of strategies, including buyout, growth, sector-specialist, special situations and other control and non-control equity strategies. We support both global and regionally focused mandates across Europe, the UK, North America and Asia. Our approach combines detailed assessment of a GP’s track record, portfolio construction, sector expertise and value-creation strategy with AA’s longstanding relationships across institutional investors, family offices and private wealth channels. Since inception, AA has built a deep network of private equity-focused LPs across key global markets, allowing us to tailor distribution by geography, strategy and investor appetite and to position each mandate with the investors most relevant to the opportunity.</a:t>
            </a:r>
            <a:endParaRPr lang="en-US" sz="2604" dirty="0">
              <a:solidFill>
                <a:srgbClr val="FFFFFF"/>
              </a:solidFill>
              <a:latin typeface="Arimo Medium"/>
              <a:ea typeface="Arimo Medium"/>
              <a:cs typeface="Arimo Medium"/>
              <a:sym typeface="Arimo"/>
            </a:endParaRPr>
          </a:p>
        </p:txBody>
      </p:sp>
      <p:grpSp>
        <p:nvGrpSpPr>
          <p:cNvPr id="4" name="Group 4">
            <a:extLst>
              <a:ext uri="{FF2B5EF4-FFF2-40B4-BE49-F238E27FC236}">
                <a16:creationId xmlns:a16="http://schemas.microsoft.com/office/drawing/2014/main" id="{04833C2D-91BA-9943-5B3F-540DB6CD9BBE}"/>
              </a:ext>
            </a:extLst>
          </p:cNvPr>
          <p:cNvGrpSpPr/>
          <p:nvPr/>
        </p:nvGrpSpPr>
        <p:grpSpPr>
          <a:xfrm>
            <a:off x="198" y="285389"/>
            <a:ext cx="18287604" cy="971911"/>
            <a:chOff x="0" y="0"/>
            <a:chExt cx="24383472" cy="1295881"/>
          </a:xfrm>
        </p:grpSpPr>
        <p:sp>
          <p:nvSpPr>
            <p:cNvPr id="15" name="Freeform 5">
              <a:extLst>
                <a:ext uri="{FF2B5EF4-FFF2-40B4-BE49-F238E27FC236}">
                  <a16:creationId xmlns:a16="http://schemas.microsoft.com/office/drawing/2014/main" id="{4333E212-2869-A473-0422-8B33C0411D84}"/>
                </a:ext>
              </a:extLst>
            </p:cNvPr>
            <p:cNvSpPr/>
            <p:nvPr/>
          </p:nvSpPr>
          <p:spPr>
            <a:xfrm>
              <a:off x="0" y="0"/>
              <a:ext cx="24383471" cy="1025921"/>
            </a:xfrm>
            <a:custGeom>
              <a:avLst/>
              <a:gdLst/>
              <a:ahLst/>
              <a:cxnLst/>
              <a:rect l="l" t="t" r="r" b="b"/>
              <a:pathLst>
                <a:path w="24383471" h="1025921">
                  <a:moveTo>
                    <a:pt x="0" y="0"/>
                  </a:moveTo>
                  <a:lnTo>
                    <a:pt x="24383471" y="0"/>
                  </a:lnTo>
                  <a:lnTo>
                    <a:pt x="24383471" y="1025921"/>
                  </a:lnTo>
                  <a:lnTo>
                    <a:pt x="0" y="1025921"/>
                  </a:lnTo>
                  <a:close/>
                </a:path>
              </a:pathLst>
            </a:custGeom>
            <a:solidFill>
              <a:srgbClr val="000000">
                <a:alpha val="0"/>
              </a:srgbClr>
            </a:solidFill>
          </p:spPr>
          <p:txBody>
            <a:bodyPr/>
            <a:lstStyle/>
            <a:p>
              <a:endParaRPr lang="en-US" dirty="0"/>
            </a:p>
          </p:txBody>
        </p:sp>
        <p:sp>
          <p:nvSpPr>
            <p:cNvPr id="16" name="TextBox 6">
              <a:extLst>
                <a:ext uri="{FF2B5EF4-FFF2-40B4-BE49-F238E27FC236}">
                  <a16:creationId xmlns:a16="http://schemas.microsoft.com/office/drawing/2014/main" id="{463E2B03-DB8C-5145-B192-2F605A4FC518}"/>
                </a:ext>
              </a:extLst>
            </p:cNvPr>
            <p:cNvSpPr txBox="1"/>
            <p:nvPr/>
          </p:nvSpPr>
          <p:spPr>
            <a:xfrm>
              <a:off x="0" y="269960"/>
              <a:ext cx="24383472" cy="1025921"/>
            </a:xfrm>
            <a:prstGeom prst="rect">
              <a:avLst/>
            </a:prstGeom>
          </p:spPr>
          <p:txBody>
            <a:bodyPr lIns="0" tIns="0" rIns="0" bIns="0" rtlCol="0" anchor="t"/>
            <a:lstStyle/>
            <a:p>
              <a:pPr algn="ctr">
                <a:lnSpc>
                  <a:spcPts val="5999"/>
                </a:lnSpc>
              </a:pPr>
              <a:r>
                <a:rPr lang="en-US" sz="4999" spc="46" dirty="0">
                  <a:solidFill>
                    <a:srgbClr val="FFFFFF"/>
                  </a:solidFill>
                  <a:latin typeface="League Spartan"/>
                  <a:ea typeface="League Spartan"/>
                  <a:cs typeface="League Spartan"/>
                  <a:sym typeface="League Spartan"/>
                </a:rPr>
                <a:t>Sample of Previous Private Equity Mandates</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F56B9-2590-7061-2088-AA8FEDA1911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D33C9A3-13F5-9B26-A536-CCB0A77F82F1}"/>
              </a:ext>
            </a:extLst>
          </p:cNvPr>
          <p:cNvGrpSpPr/>
          <p:nvPr/>
        </p:nvGrpSpPr>
        <p:grpSpPr>
          <a:xfrm>
            <a:off x="0" y="0"/>
            <a:ext cx="18288000" cy="10287000"/>
            <a:chOff x="0" y="0"/>
            <a:chExt cx="24384000" cy="13716000"/>
          </a:xfrm>
        </p:grpSpPr>
        <p:sp>
          <p:nvSpPr>
            <p:cNvPr id="3" name="Freeform 3">
              <a:extLst>
                <a:ext uri="{FF2B5EF4-FFF2-40B4-BE49-F238E27FC236}">
                  <a16:creationId xmlns:a16="http://schemas.microsoft.com/office/drawing/2014/main" id="{C28EB63F-DEC8-E59A-AB5C-E21F2ECAB19E}"/>
                </a:ext>
              </a:extLst>
            </p:cNvPr>
            <p:cNvSpPr/>
            <p:nvPr/>
          </p:nvSpPr>
          <p:spPr>
            <a:xfrm>
              <a:off x="0" y="0"/>
              <a:ext cx="24384000" cy="13716000"/>
            </a:xfrm>
            <a:custGeom>
              <a:avLst/>
              <a:gdLst/>
              <a:ahLst/>
              <a:cxnLst/>
              <a:rect l="l" t="t" r="r" b="b"/>
              <a:pathLst>
                <a:path w="24384000" h="13716000">
                  <a:moveTo>
                    <a:pt x="24384000" y="0"/>
                  </a:moveTo>
                  <a:lnTo>
                    <a:pt x="0" y="0"/>
                  </a:lnTo>
                  <a:lnTo>
                    <a:pt x="0" y="13716000"/>
                  </a:lnTo>
                  <a:lnTo>
                    <a:pt x="24384000" y="13716000"/>
                  </a:lnTo>
                  <a:lnTo>
                    <a:pt x="24384000" y="0"/>
                  </a:lnTo>
                  <a:close/>
                </a:path>
              </a:pathLst>
            </a:custGeom>
            <a:solidFill>
              <a:srgbClr val="13538A"/>
            </a:solidFill>
          </p:spPr>
          <p:txBody>
            <a:bodyPr/>
            <a:lstStyle/>
            <a:p>
              <a:endParaRPr lang="en-US" dirty="0"/>
            </a:p>
          </p:txBody>
        </p:sp>
      </p:grpSp>
      <p:grpSp>
        <p:nvGrpSpPr>
          <p:cNvPr id="4" name="Group 4">
            <a:extLst>
              <a:ext uri="{FF2B5EF4-FFF2-40B4-BE49-F238E27FC236}">
                <a16:creationId xmlns:a16="http://schemas.microsoft.com/office/drawing/2014/main" id="{D1E82F26-5093-035B-9816-E2862E291840}"/>
              </a:ext>
            </a:extLst>
          </p:cNvPr>
          <p:cNvGrpSpPr/>
          <p:nvPr/>
        </p:nvGrpSpPr>
        <p:grpSpPr>
          <a:xfrm>
            <a:off x="198" y="285389"/>
            <a:ext cx="18287604" cy="971911"/>
            <a:chOff x="0" y="0"/>
            <a:chExt cx="24383472" cy="1295881"/>
          </a:xfrm>
        </p:grpSpPr>
        <p:sp>
          <p:nvSpPr>
            <p:cNvPr id="5" name="Freeform 5">
              <a:extLst>
                <a:ext uri="{FF2B5EF4-FFF2-40B4-BE49-F238E27FC236}">
                  <a16:creationId xmlns:a16="http://schemas.microsoft.com/office/drawing/2014/main" id="{587587DF-3E03-CFE5-B6AE-E454A08E9201}"/>
                </a:ext>
              </a:extLst>
            </p:cNvPr>
            <p:cNvSpPr/>
            <p:nvPr/>
          </p:nvSpPr>
          <p:spPr>
            <a:xfrm>
              <a:off x="0" y="0"/>
              <a:ext cx="24383471" cy="1025921"/>
            </a:xfrm>
            <a:custGeom>
              <a:avLst/>
              <a:gdLst/>
              <a:ahLst/>
              <a:cxnLst/>
              <a:rect l="l" t="t" r="r" b="b"/>
              <a:pathLst>
                <a:path w="24383471" h="1025921">
                  <a:moveTo>
                    <a:pt x="0" y="0"/>
                  </a:moveTo>
                  <a:lnTo>
                    <a:pt x="24383471" y="0"/>
                  </a:lnTo>
                  <a:lnTo>
                    <a:pt x="24383471" y="1025921"/>
                  </a:lnTo>
                  <a:lnTo>
                    <a:pt x="0" y="1025921"/>
                  </a:lnTo>
                  <a:close/>
                </a:path>
              </a:pathLst>
            </a:custGeom>
            <a:solidFill>
              <a:srgbClr val="000000">
                <a:alpha val="0"/>
              </a:srgbClr>
            </a:solidFill>
          </p:spPr>
          <p:txBody>
            <a:bodyPr/>
            <a:lstStyle/>
            <a:p>
              <a:endParaRPr lang="en-US" dirty="0"/>
            </a:p>
          </p:txBody>
        </p:sp>
        <p:sp>
          <p:nvSpPr>
            <p:cNvPr id="6" name="TextBox 6">
              <a:extLst>
                <a:ext uri="{FF2B5EF4-FFF2-40B4-BE49-F238E27FC236}">
                  <a16:creationId xmlns:a16="http://schemas.microsoft.com/office/drawing/2014/main" id="{46779004-A37A-B82A-D481-DDB15E5A9263}"/>
                </a:ext>
              </a:extLst>
            </p:cNvPr>
            <p:cNvSpPr txBox="1"/>
            <p:nvPr/>
          </p:nvSpPr>
          <p:spPr>
            <a:xfrm>
              <a:off x="0" y="269960"/>
              <a:ext cx="24383472" cy="1025921"/>
            </a:xfrm>
            <a:prstGeom prst="rect">
              <a:avLst/>
            </a:prstGeom>
          </p:spPr>
          <p:txBody>
            <a:bodyPr lIns="0" tIns="0" rIns="0" bIns="0" rtlCol="0" anchor="t"/>
            <a:lstStyle/>
            <a:p>
              <a:pPr algn="ctr">
                <a:lnSpc>
                  <a:spcPts val="5999"/>
                </a:lnSpc>
              </a:pPr>
              <a:r>
                <a:rPr lang="en-US" sz="4999" spc="46" dirty="0">
                  <a:solidFill>
                    <a:srgbClr val="FFFFFF"/>
                  </a:solidFill>
                  <a:latin typeface="League Spartan"/>
                  <a:ea typeface="League Spartan"/>
                  <a:cs typeface="League Spartan"/>
                  <a:sym typeface="League Spartan"/>
                </a:rPr>
                <a:t>Sample of Previous Growth Equity Mandates</a:t>
              </a:r>
            </a:p>
          </p:txBody>
        </p:sp>
      </p:grpSp>
      <p:grpSp>
        <p:nvGrpSpPr>
          <p:cNvPr id="10" name="Group 10">
            <a:extLst>
              <a:ext uri="{FF2B5EF4-FFF2-40B4-BE49-F238E27FC236}">
                <a16:creationId xmlns:a16="http://schemas.microsoft.com/office/drawing/2014/main" id="{F9363C89-F380-D7FD-4FE3-D1F8EA0612C1}"/>
              </a:ext>
            </a:extLst>
          </p:cNvPr>
          <p:cNvGrpSpPr/>
          <p:nvPr/>
        </p:nvGrpSpPr>
        <p:grpSpPr>
          <a:xfrm>
            <a:off x="-198" y="6314616"/>
            <a:ext cx="18288000" cy="3981640"/>
            <a:chOff x="0" y="0"/>
            <a:chExt cx="24384000" cy="5308854"/>
          </a:xfrm>
        </p:grpSpPr>
        <p:sp>
          <p:nvSpPr>
            <p:cNvPr id="11" name="Freeform 11">
              <a:extLst>
                <a:ext uri="{FF2B5EF4-FFF2-40B4-BE49-F238E27FC236}">
                  <a16:creationId xmlns:a16="http://schemas.microsoft.com/office/drawing/2014/main" id="{1E0CBF2B-EE48-00D6-8B20-A5155A470DC7}"/>
                </a:ext>
              </a:extLst>
            </p:cNvPr>
            <p:cNvSpPr/>
            <p:nvPr/>
          </p:nvSpPr>
          <p:spPr>
            <a:xfrm>
              <a:off x="0" y="0"/>
              <a:ext cx="24384000" cy="5308854"/>
            </a:xfrm>
            <a:custGeom>
              <a:avLst/>
              <a:gdLst/>
              <a:ahLst/>
              <a:cxnLst/>
              <a:rect l="l" t="t" r="r" b="b"/>
              <a:pathLst>
                <a:path w="24384000" h="5308854">
                  <a:moveTo>
                    <a:pt x="24384000" y="0"/>
                  </a:moveTo>
                  <a:lnTo>
                    <a:pt x="0" y="0"/>
                  </a:lnTo>
                  <a:lnTo>
                    <a:pt x="0" y="5308854"/>
                  </a:lnTo>
                  <a:lnTo>
                    <a:pt x="24384000" y="5308854"/>
                  </a:lnTo>
                  <a:lnTo>
                    <a:pt x="24384000" y="0"/>
                  </a:lnTo>
                  <a:close/>
                </a:path>
              </a:pathLst>
            </a:custGeom>
            <a:solidFill>
              <a:srgbClr val="FFFFFF"/>
            </a:solidFill>
          </p:spPr>
          <p:txBody>
            <a:bodyPr/>
            <a:lstStyle/>
            <a:p>
              <a:endParaRPr lang="en-US" dirty="0"/>
            </a:p>
          </p:txBody>
        </p:sp>
      </p:grpSp>
      <p:grpSp>
        <p:nvGrpSpPr>
          <p:cNvPr id="12" name="Group 12">
            <a:extLst>
              <a:ext uri="{FF2B5EF4-FFF2-40B4-BE49-F238E27FC236}">
                <a16:creationId xmlns:a16="http://schemas.microsoft.com/office/drawing/2014/main" id="{6DEBB74A-207C-2FD9-53DD-20DB4425DB83}"/>
              </a:ext>
            </a:extLst>
          </p:cNvPr>
          <p:cNvGrpSpPr/>
          <p:nvPr/>
        </p:nvGrpSpPr>
        <p:grpSpPr>
          <a:xfrm>
            <a:off x="429212" y="7226763"/>
            <a:ext cx="3218905" cy="791875"/>
            <a:chOff x="0" y="0"/>
            <a:chExt cx="4291873" cy="1055833"/>
          </a:xfrm>
        </p:grpSpPr>
        <p:sp>
          <p:nvSpPr>
            <p:cNvPr id="13" name="Freeform 13" descr="Ventura Capital – Investments in pre IPO technology companies">
              <a:extLst>
                <a:ext uri="{FF2B5EF4-FFF2-40B4-BE49-F238E27FC236}">
                  <a16:creationId xmlns:a16="http://schemas.microsoft.com/office/drawing/2014/main" id="{ADAECDF6-BB5F-8E4B-294A-22E7840DD270}"/>
                </a:ext>
              </a:extLst>
            </p:cNvPr>
            <p:cNvSpPr/>
            <p:nvPr/>
          </p:nvSpPr>
          <p:spPr>
            <a:xfrm>
              <a:off x="0" y="0"/>
              <a:ext cx="4291838" cy="1055878"/>
            </a:xfrm>
            <a:custGeom>
              <a:avLst/>
              <a:gdLst/>
              <a:ahLst/>
              <a:cxnLst/>
              <a:rect l="l" t="t" r="r" b="b"/>
              <a:pathLst>
                <a:path w="4291838" h="1055878">
                  <a:moveTo>
                    <a:pt x="0" y="0"/>
                  </a:moveTo>
                  <a:lnTo>
                    <a:pt x="4291838" y="0"/>
                  </a:lnTo>
                  <a:lnTo>
                    <a:pt x="4291838" y="1055878"/>
                  </a:lnTo>
                  <a:lnTo>
                    <a:pt x="0" y="1055878"/>
                  </a:lnTo>
                  <a:lnTo>
                    <a:pt x="0" y="0"/>
                  </a:lnTo>
                  <a:close/>
                </a:path>
              </a:pathLst>
            </a:custGeom>
            <a:blipFill>
              <a:blip r:embed="rId3"/>
              <a:stretch>
                <a:fillRect l="-32205" r="-32206" b="4"/>
              </a:stretch>
            </a:blipFill>
          </p:spPr>
          <p:txBody>
            <a:bodyPr/>
            <a:lstStyle/>
            <a:p>
              <a:endParaRPr lang="en-US" dirty="0"/>
            </a:p>
          </p:txBody>
        </p:sp>
      </p:grpSp>
      <p:grpSp>
        <p:nvGrpSpPr>
          <p:cNvPr id="14" name="Group 14">
            <a:extLst>
              <a:ext uri="{FF2B5EF4-FFF2-40B4-BE49-F238E27FC236}">
                <a16:creationId xmlns:a16="http://schemas.microsoft.com/office/drawing/2014/main" id="{63B315BE-BB3A-C6F1-7C65-98F84B8F7E17}"/>
              </a:ext>
            </a:extLst>
          </p:cNvPr>
          <p:cNvGrpSpPr/>
          <p:nvPr/>
        </p:nvGrpSpPr>
        <p:grpSpPr>
          <a:xfrm>
            <a:off x="-76200" y="8872810"/>
            <a:ext cx="3779362" cy="1214022"/>
            <a:chOff x="0" y="0"/>
            <a:chExt cx="5039149" cy="1618696"/>
          </a:xfrm>
        </p:grpSpPr>
        <p:sp>
          <p:nvSpPr>
            <p:cNvPr id="15" name="Freeform 15" descr="Home I Illuminate Financial">
              <a:extLst>
                <a:ext uri="{FF2B5EF4-FFF2-40B4-BE49-F238E27FC236}">
                  <a16:creationId xmlns:a16="http://schemas.microsoft.com/office/drawing/2014/main" id="{F10937AE-5B00-8CFC-BAEB-B6A2A8FE2286}"/>
                </a:ext>
              </a:extLst>
            </p:cNvPr>
            <p:cNvSpPr/>
            <p:nvPr/>
          </p:nvSpPr>
          <p:spPr>
            <a:xfrm>
              <a:off x="0" y="0"/>
              <a:ext cx="5039106" cy="1618742"/>
            </a:xfrm>
            <a:custGeom>
              <a:avLst/>
              <a:gdLst/>
              <a:ahLst/>
              <a:cxnLst/>
              <a:rect l="l" t="t" r="r" b="b"/>
              <a:pathLst>
                <a:path w="5039106" h="1618742">
                  <a:moveTo>
                    <a:pt x="0" y="0"/>
                  </a:moveTo>
                  <a:lnTo>
                    <a:pt x="5039106" y="0"/>
                  </a:lnTo>
                  <a:lnTo>
                    <a:pt x="5039106" y="1618742"/>
                  </a:lnTo>
                  <a:lnTo>
                    <a:pt x="0" y="1618742"/>
                  </a:lnTo>
                  <a:lnTo>
                    <a:pt x="0" y="0"/>
                  </a:lnTo>
                  <a:close/>
                </a:path>
              </a:pathLst>
            </a:custGeom>
            <a:blipFill>
              <a:blip r:embed="rId4"/>
              <a:stretch>
                <a:fillRect t="-17" b="-14"/>
              </a:stretch>
            </a:blipFill>
          </p:spPr>
          <p:txBody>
            <a:bodyPr/>
            <a:lstStyle/>
            <a:p>
              <a:endParaRPr lang="en-US" dirty="0"/>
            </a:p>
          </p:txBody>
        </p:sp>
      </p:grpSp>
      <p:grpSp>
        <p:nvGrpSpPr>
          <p:cNvPr id="16" name="Group 16">
            <a:extLst>
              <a:ext uri="{FF2B5EF4-FFF2-40B4-BE49-F238E27FC236}">
                <a16:creationId xmlns:a16="http://schemas.microsoft.com/office/drawing/2014/main" id="{660FB104-96CD-2AFB-7CF1-370117F10593}"/>
              </a:ext>
            </a:extLst>
          </p:cNvPr>
          <p:cNvGrpSpPr/>
          <p:nvPr/>
        </p:nvGrpSpPr>
        <p:grpSpPr>
          <a:xfrm>
            <a:off x="3681118" y="6881172"/>
            <a:ext cx="2306552" cy="1424264"/>
            <a:chOff x="0" y="0"/>
            <a:chExt cx="3075403" cy="1899019"/>
          </a:xfrm>
        </p:grpSpPr>
        <p:sp>
          <p:nvSpPr>
            <p:cNvPr id="17" name="Freeform 17" descr="Home - CityLight">
              <a:extLst>
                <a:ext uri="{FF2B5EF4-FFF2-40B4-BE49-F238E27FC236}">
                  <a16:creationId xmlns:a16="http://schemas.microsoft.com/office/drawing/2014/main" id="{92B0E084-E576-D9B9-DC13-27C6619C61C9}"/>
                </a:ext>
              </a:extLst>
            </p:cNvPr>
            <p:cNvSpPr/>
            <p:nvPr/>
          </p:nvSpPr>
          <p:spPr>
            <a:xfrm>
              <a:off x="0" y="0"/>
              <a:ext cx="3075432" cy="1899031"/>
            </a:xfrm>
            <a:custGeom>
              <a:avLst/>
              <a:gdLst/>
              <a:ahLst/>
              <a:cxnLst/>
              <a:rect l="l" t="t" r="r" b="b"/>
              <a:pathLst>
                <a:path w="3075432" h="1899031">
                  <a:moveTo>
                    <a:pt x="0" y="0"/>
                  </a:moveTo>
                  <a:lnTo>
                    <a:pt x="3075432" y="0"/>
                  </a:lnTo>
                  <a:lnTo>
                    <a:pt x="3075432" y="1899031"/>
                  </a:lnTo>
                  <a:lnTo>
                    <a:pt x="0" y="1899031"/>
                  </a:lnTo>
                  <a:lnTo>
                    <a:pt x="0" y="0"/>
                  </a:lnTo>
                  <a:close/>
                </a:path>
              </a:pathLst>
            </a:custGeom>
            <a:blipFill>
              <a:blip r:embed="rId5"/>
              <a:stretch>
                <a:fillRect t="-21" b="-20"/>
              </a:stretch>
            </a:blipFill>
          </p:spPr>
          <p:txBody>
            <a:bodyPr/>
            <a:lstStyle/>
            <a:p>
              <a:endParaRPr lang="en-US" dirty="0"/>
            </a:p>
          </p:txBody>
        </p:sp>
      </p:grpSp>
      <p:grpSp>
        <p:nvGrpSpPr>
          <p:cNvPr id="18" name="Group 18">
            <a:extLst>
              <a:ext uri="{FF2B5EF4-FFF2-40B4-BE49-F238E27FC236}">
                <a16:creationId xmlns:a16="http://schemas.microsoft.com/office/drawing/2014/main" id="{B0859B7D-8149-30FE-9F16-4AF1BE634B41}"/>
              </a:ext>
            </a:extLst>
          </p:cNvPr>
          <p:cNvGrpSpPr/>
          <p:nvPr/>
        </p:nvGrpSpPr>
        <p:grpSpPr>
          <a:xfrm>
            <a:off x="3695107" y="9030835"/>
            <a:ext cx="2400104" cy="897972"/>
            <a:chOff x="0" y="0"/>
            <a:chExt cx="3200139" cy="1197296"/>
          </a:xfrm>
        </p:grpSpPr>
        <p:sp>
          <p:nvSpPr>
            <p:cNvPr id="19" name="Freeform 19" descr="HighGear Ventures Investor Profile: Portfolio &amp; Exits | PitchBook">
              <a:extLst>
                <a:ext uri="{FF2B5EF4-FFF2-40B4-BE49-F238E27FC236}">
                  <a16:creationId xmlns:a16="http://schemas.microsoft.com/office/drawing/2014/main" id="{AE088895-5351-890C-AA72-92B5BC792EFB}"/>
                </a:ext>
              </a:extLst>
            </p:cNvPr>
            <p:cNvSpPr/>
            <p:nvPr/>
          </p:nvSpPr>
          <p:spPr>
            <a:xfrm>
              <a:off x="0" y="0"/>
              <a:ext cx="3200146" cy="1197356"/>
            </a:xfrm>
            <a:custGeom>
              <a:avLst/>
              <a:gdLst/>
              <a:ahLst/>
              <a:cxnLst/>
              <a:rect l="l" t="t" r="r" b="b"/>
              <a:pathLst>
                <a:path w="3200146" h="1197356">
                  <a:moveTo>
                    <a:pt x="0" y="0"/>
                  </a:moveTo>
                  <a:lnTo>
                    <a:pt x="3200146" y="0"/>
                  </a:lnTo>
                  <a:lnTo>
                    <a:pt x="3200146" y="1197356"/>
                  </a:lnTo>
                  <a:lnTo>
                    <a:pt x="0" y="1197356"/>
                  </a:lnTo>
                  <a:lnTo>
                    <a:pt x="0" y="0"/>
                  </a:lnTo>
                  <a:close/>
                </a:path>
              </a:pathLst>
            </a:custGeom>
            <a:blipFill>
              <a:blip r:embed="rId6"/>
              <a:stretch>
                <a:fillRect t="-83636" b="-83631"/>
              </a:stretch>
            </a:blipFill>
          </p:spPr>
          <p:txBody>
            <a:bodyPr/>
            <a:lstStyle/>
            <a:p>
              <a:endParaRPr lang="en-US" dirty="0"/>
            </a:p>
          </p:txBody>
        </p:sp>
      </p:grpSp>
      <p:grpSp>
        <p:nvGrpSpPr>
          <p:cNvPr id="20" name="Group 20">
            <a:extLst>
              <a:ext uri="{FF2B5EF4-FFF2-40B4-BE49-F238E27FC236}">
                <a16:creationId xmlns:a16="http://schemas.microsoft.com/office/drawing/2014/main" id="{DBC0C89A-9367-E650-377E-77A676E29B3D}"/>
              </a:ext>
            </a:extLst>
          </p:cNvPr>
          <p:cNvGrpSpPr/>
          <p:nvPr/>
        </p:nvGrpSpPr>
        <p:grpSpPr>
          <a:xfrm>
            <a:off x="6125870" y="6999666"/>
            <a:ext cx="1450302" cy="1450302"/>
            <a:chOff x="0" y="0"/>
            <a:chExt cx="1933736" cy="1933736"/>
          </a:xfrm>
        </p:grpSpPr>
        <p:sp>
          <p:nvSpPr>
            <p:cNvPr id="21" name="Freeform 21" descr="anthemis">
              <a:extLst>
                <a:ext uri="{FF2B5EF4-FFF2-40B4-BE49-F238E27FC236}">
                  <a16:creationId xmlns:a16="http://schemas.microsoft.com/office/drawing/2014/main" id="{B41D3061-3511-0CCF-8BBA-442CA6420ECD}"/>
                </a:ext>
              </a:extLst>
            </p:cNvPr>
            <p:cNvSpPr/>
            <p:nvPr/>
          </p:nvSpPr>
          <p:spPr>
            <a:xfrm>
              <a:off x="0" y="0"/>
              <a:ext cx="1933702" cy="1933702"/>
            </a:xfrm>
            <a:custGeom>
              <a:avLst/>
              <a:gdLst/>
              <a:ahLst/>
              <a:cxnLst/>
              <a:rect l="l" t="t" r="r" b="b"/>
              <a:pathLst>
                <a:path w="1933702" h="1933702">
                  <a:moveTo>
                    <a:pt x="0" y="0"/>
                  </a:moveTo>
                  <a:lnTo>
                    <a:pt x="1933702" y="0"/>
                  </a:lnTo>
                  <a:lnTo>
                    <a:pt x="1933702" y="1933702"/>
                  </a:lnTo>
                  <a:lnTo>
                    <a:pt x="0" y="1933702"/>
                  </a:lnTo>
                  <a:lnTo>
                    <a:pt x="0" y="0"/>
                  </a:lnTo>
                  <a:close/>
                </a:path>
              </a:pathLst>
            </a:custGeom>
            <a:blipFill>
              <a:blip r:embed="rId7"/>
              <a:stretch>
                <a:fillRect r="-1" b="-1"/>
              </a:stretch>
            </a:blipFill>
          </p:spPr>
          <p:txBody>
            <a:bodyPr/>
            <a:lstStyle/>
            <a:p>
              <a:endParaRPr lang="en-US" dirty="0"/>
            </a:p>
          </p:txBody>
        </p:sp>
      </p:grpSp>
      <p:grpSp>
        <p:nvGrpSpPr>
          <p:cNvPr id="22" name="Group 22">
            <a:extLst>
              <a:ext uri="{FF2B5EF4-FFF2-40B4-BE49-F238E27FC236}">
                <a16:creationId xmlns:a16="http://schemas.microsoft.com/office/drawing/2014/main" id="{8F6248C0-2467-3CEA-2BE7-B69E3D8CAFE4}"/>
              </a:ext>
            </a:extLst>
          </p:cNvPr>
          <p:cNvGrpSpPr/>
          <p:nvPr/>
        </p:nvGrpSpPr>
        <p:grpSpPr>
          <a:xfrm>
            <a:off x="7983204" y="6954971"/>
            <a:ext cx="1450302" cy="1513766"/>
            <a:chOff x="0" y="0"/>
            <a:chExt cx="1933736" cy="2018355"/>
          </a:xfrm>
        </p:grpSpPr>
        <p:sp>
          <p:nvSpPr>
            <p:cNvPr id="23" name="Freeform 23" descr="Giant Ventures">
              <a:extLst>
                <a:ext uri="{FF2B5EF4-FFF2-40B4-BE49-F238E27FC236}">
                  <a16:creationId xmlns:a16="http://schemas.microsoft.com/office/drawing/2014/main" id="{77396D4E-4E47-068F-1A57-63F140171DDC}"/>
                </a:ext>
              </a:extLst>
            </p:cNvPr>
            <p:cNvSpPr/>
            <p:nvPr/>
          </p:nvSpPr>
          <p:spPr>
            <a:xfrm>
              <a:off x="0" y="0"/>
              <a:ext cx="1933702" cy="2018411"/>
            </a:xfrm>
            <a:custGeom>
              <a:avLst/>
              <a:gdLst/>
              <a:ahLst/>
              <a:cxnLst/>
              <a:rect l="l" t="t" r="r" b="b"/>
              <a:pathLst>
                <a:path w="1933702" h="2018411">
                  <a:moveTo>
                    <a:pt x="0" y="0"/>
                  </a:moveTo>
                  <a:lnTo>
                    <a:pt x="1933702" y="0"/>
                  </a:lnTo>
                  <a:lnTo>
                    <a:pt x="1933702" y="2018411"/>
                  </a:lnTo>
                  <a:lnTo>
                    <a:pt x="0" y="2018411"/>
                  </a:lnTo>
                  <a:lnTo>
                    <a:pt x="0" y="0"/>
                  </a:lnTo>
                  <a:close/>
                </a:path>
              </a:pathLst>
            </a:custGeom>
            <a:blipFill>
              <a:blip r:embed="rId8"/>
              <a:stretch>
                <a:fillRect l="-49406" r="-49408" b="2"/>
              </a:stretch>
            </a:blipFill>
          </p:spPr>
          <p:txBody>
            <a:bodyPr/>
            <a:lstStyle/>
            <a:p>
              <a:endParaRPr lang="en-US" dirty="0"/>
            </a:p>
          </p:txBody>
        </p:sp>
      </p:grpSp>
      <p:grpSp>
        <p:nvGrpSpPr>
          <p:cNvPr id="24" name="Group 24">
            <a:extLst>
              <a:ext uri="{FF2B5EF4-FFF2-40B4-BE49-F238E27FC236}">
                <a16:creationId xmlns:a16="http://schemas.microsoft.com/office/drawing/2014/main" id="{AAF15B34-F904-4E6D-B263-42FB110627DF}"/>
              </a:ext>
            </a:extLst>
          </p:cNvPr>
          <p:cNvGrpSpPr/>
          <p:nvPr/>
        </p:nvGrpSpPr>
        <p:grpSpPr>
          <a:xfrm>
            <a:off x="6526111" y="9099354"/>
            <a:ext cx="2974618" cy="777458"/>
            <a:chOff x="0" y="0"/>
            <a:chExt cx="3966157" cy="1036611"/>
          </a:xfrm>
        </p:grpSpPr>
        <p:sp>
          <p:nvSpPr>
            <p:cNvPr id="25" name="Freeform 25" descr="Artesian Venture Partners | ICO Analytics">
              <a:extLst>
                <a:ext uri="{FF2B5EF4-FFF2-40B4-BE49-F238E27FC236}">
                  <a16:creationId xmlns:a16="http://schemas.microsoft.com/office/drawing/2014/main" id="{55E05F50-B1ED-963B-381C-97B9FE0F2556}"/>
                </a:ext>
              </a:extLst>
            </p:cNvPr>
            <p:cNvSpPr/>
            <p:nvPr/>
          </p:nvSpPr>
          <p:spPr>
            <a:xfrm>
              <a:off x="0" y="0"/>
              <a:ext cx="3966210" cy="1036574"/>
            </a:xfrm>
            <a:custGeom>
              <a:avLst/>
              <a:gdLst/>
              <a:ahLst/>
              <a:cxnLst/>
              <a:rect l="l" t="t" r="r" b="b"/>
              <a:pathLst>
                <a:path w="3966210" h="1036574">
                  <a:moveTo>
                    <a:pt x="0" y="0"/>
                  </a:moveTo>
                  <a:lnTo>
                    <a:pt x="3966210" y="0"/>
                  </a:lnTo>
                  <a:lnTo>
                    <a:pt x="3966210" y="1036574"/>
                  </a:lnTo>
                  <a:lnTo>
                    <a:pt x="0" y="1036574"/>
                  </a:lnTo>
                  <a:lnTo>
                    <a:pt x="0" y="0"/>
                  </a:lnTo>
                  <a:close/>
                </a:path>
              </a:pathLst>
            </a:custGeom>
            <a:blipFill>
              <a:blip r:embed="rId9"/>
              <a:stretch>
                <a:fillRect t="-152" r="1" b="-156"/>
              </a:stretch>
            </a:blipFill>
          </p:spPr>
          <p:txBody>
            <a:bodyPr/>
            <a:lstStyle/>
            <a:p>
              <a:endParaRPr lang="en-US" dirty="0"/>
            </a:p>
          </p:txBody>
        </p:sp>
      </p:grpSp>
      <p:grpSp>
        <p:nvGrpSpPr>
          <p:cNvPr id="26" name="Group 26">
            <a:extLst>
              <a:ext uri="{FF2B5EF4-FFF2-40B4-BE49-F238E27FC236}">
                <a16:creationId xmlns:a16="http://schemas.microsoft.com/office/drawing/2014/main" id="{2770E490-FC1F-8E6A-08E2-1174193C7819}"/>
              </a:ext>
            </a:extLst>
          </p:cNvPr>
          <p:cNvGrpSpPr/>
          <p:nvPr/>
        </p:nvGrpSpPr>
        <p:grpSpPr>
          <a:xfrm>
            <a:off x="9814141" y="7121726"/>
            <a:ext cx="2581246" cy="1274302"/>
            <a:chOff x="0" y="0"/>
            <a:chExt cx="3441661" cy="1699069"/>
          </a:xfrm>
        </p:grpSpPr>
        <p:sp>
          <p:nvSpPr>
            <p:cNvPr id="27" name="Freeform 27" descr="Rise Ventures - Certified B Corporation - B Lab Global">
              <a:extLst>
                <a:ext uri="{FF2B5EF4-FFF2-40B4-BE49-F238E27FC236}">
                  <a16:creationId xmlns:a16="http://schemas.microsoft.com/office/drawing/2014/main" id="{37186993-658C-1C84-9FF8-9FFA4AF09B0F}"/>
                </a:ext>
              </a:extLst>
            </p:cNvPr>
            <p:cNvSpPr/>
            <p:nvPr/>
          </p:nvSpPr>
          <p:spPr>
            <a:xfrm>
              <a:off x="0" y="0"/>
              <a:ext cx="3441700" cy="1699006"/>
            </a:xfrm>
            <a:custGeom>
              <a:avLst/>
              <a:gdLst/>
              <a:ahLst/>
              <a:cxnLst/>
              <a:rect l="l" t="t" r="r" b="b"/>
              <a:pathLst>
                <a:path w="3441700" h="1699006">
                  <a:moveTo>
                    <a:pt x="0" y="0"/>
                  </a:moveTo>
                  <a:lnTo>
                    <a:pt x="3441700" y="0"/>
                  </a:lnTo>
                  <a:lnTo>
                    <a:pt x="3441700" y="1699006"/>
                  </a:lnTo>
                  <a:lnTo>
                    <a:pt x="0" y="1699006"/>
                  </a:lnTo>
                  <a:lnTo>
                    <a:pt x="0" y="0"/>
                  </a:lnTo>
                  <a:close/>
                </a:path>
              </a:pathLst>
            </a:custGeom>
            <a:blipFill>
              <a:blip r:embed="rId10"/>
              <a:stretch>
                <a:fillRect l="-4902" r="-4901" b="-3"/>
              </a:stretch>
            </a:blipFill>
          </p:spPr>
          <p:txBody>
            <a:bodyPr/>
            <a:lstStyle/>
            <a:p>
              <a:endParaRPr lang="en-US" dirty="0"/>
            </a:p>
          </p:txBody>
        </p:sp>
      </p:grpSp>
      <p:grpSp>
        <p:nvGrpSpPr>
          <p:cNvPr id="28" name="Group 28">
            <a:extLst>
              <a:ext uri="{FF2B5EF4-FFF2-40B4-BE49-F238E27FC236}">
                <a16:creationId xmlns:a16="http://schemas.microsoft.com/office/drawing/2014/main" id="{04F3701B-D423-5DF0-F901-AAE9BE3AADF6}"/>
              </a:ext>
            </a:extLst>
          </p:cNvPr>
          <p:cNvGrpSpPr/>
          <p:nvPr/>
        </p:nvGrpSpPr>
        <p:grpSpPr>
          <a:xfrm>
            <a:off x="9817615" y="8354553"/>
            <a:ext cx="1884042" cy="1884042"/>
            <a:chOff x="0" y="0"/>
            <a:chExt cx="2512056" cy="2512056"/>
          </a:xfrm>
        </p:grpSpPr>
        <p:sp>
          <p:nvSpPr>
            <p:cNvPr id="29" name="Freeform 29" descr="Amadeus Capital Partners (@AmadeusCapital) / X">
              <a:extLst>
                <a:ext uri="{FF2B5EF4-FFF2-40B4-BE49-F238E27FC236}">
                  <a16:creationId xmlns:a16="http://schemas.microsoft.com/office/drawing/2014/main" id="{B323C3D7-E0B8-C223-4C4D-B602FA458F55}"/>
                </a:ext>
              </a:extLst>
            </p:cNvPr>
            <p:cNvSpPr/>
            <p:nvPr/>
          </p:nvSpPr>
          <p:spPr>
            <a:xfrm>
              <a:off x="0" y="0"/>
              <a:ext cx="2512060" cy="2512060"/>
            </a:xfrm>
            <a:custGeom>
              <a:avLst/>
              <a:gdLst/>
              <a:ahLst/>
              <a:cxnLst/>
              <a:rect l="l" t="t" r="r" b="b"/>
              <a:pathLst>
                <a:path w="2512060" h="2512060">
                  <a:moveTo>
                    <a:pt x="0" y="0"/>
                  </a:moveTo>
                  <a:lnTo>
                    <a:pt x="2512060" y="0"/>
                  </a:lnTo>
                  <a:lnTo>
                    <a:pt x="2512060" y="2512060"/>
                  </a:lnTo>
                  <a:lnTo>
                    <a:pt x="0" y="2512060"/>
                  </a:lnTo>
                  <a:lnTo>
                    <a:pt x="0" y="0"/>
                  </a:lnTo>
                  <a:close/>
                </a:path>
              </a:pathLst>
            </a:custGeom>
            <a:blipFill>
              <a:blip r:embed="rId11"/>
              <a:stretch>
                <a:fillRect/>
              </a:stretch>
            </a:blipFill>
          </p:spPr>
          <p:txBody>
            <a:bodyPr/>
            <a:lstStyle/>
            <a:p>
              <a:endParaRPr lang="en-US" dirty="0"/>
            </a:p>
          </p:txBody>
        </p:sp>
      </p:grpSp>
      <p:grpSp>
        <p:nvGrpSpPr>
          <p:cNvPr id="30" name="Group 30">
            <a:extLst>
              <a:ext uri="{FF2B5EF4-FFF2-40B4-BE49-F238E27FC236}">
                <a16:creationId xmlns:a16="http://schemas.microsoft.com/office/drawing/2014/main" id="{16AFA83C-4A33-7CFB-F931-CE0C41199679}"/>
              </a:ext>
            </a:extLst>
          </p:cNvPr>
          <p:cNvGrpSpPr/>
          <p:nvPr/>
        </p:nvGrpSpPr>
        <p:grpSpPr>
          <a:xfrm>
            <a:off x="12862143" y="7274697"/>
            <a:ext cx="2581244" cy="874314"/>
            <a:chOff x="0" y="0"/>
            <a:chExt cx="3441659" cy="1165752"/>
          </a:xfrm>
        </p:grpSpPr>
        <p:sp>
          <p:nvSpPr>
            <p:cNvPr id="31" name="Freeform 31">
              <a:extLst>
                <a:ext uri="{FF2B5EF4-FFF2-40B4-BE49-F238E27FC236}">
                  <a16:creationId xmlns:a16="http://schemas.microsoft.com/office/drawing/2014/main" id="{24C5417D-8DF1-BBAA-D846-E06E480AF7EF}"/>
                </a:ext>
              </a:extLst>
            </p:cNvPr>
            <p:cNvSpPr/>
            <p:nvPr/>
          </p:nvSpPr>
          <p:spPr>
            <a:xfrm>
              <a:off x="0" y="0"/>
              <a:ext cx="3441700" cy="1165733"/>
            </a:xfrm>
            <a:custGeom>
              <a:avLst/>
              <a:gdLst/>
              <a:ahLst/>
              <a:cxnLst/>
              <a:rect l="l" t="t" r="r" b="b"/>
              <a:pathLst>
                <a:path w="3441700" h="1165733">
                  <a:moveTo>
                    <a:pt x="0" y="0"/>
                  </a:moveTo>
                  <a:lnTo>
                    <a:pt x="3441700" y="0"/>
                  </a:lnTo>
                  <a:lnTo>
                    <a:pt x="3441700" y="1165733"/>
                  </a:lnTo>
                  <a:lnTo>
                    <a:pt x="0" y="1165733"/>
                  </a:lnTo>
                  <a:lnTo>
                    <a:pt x="0" y="0"/>
                  </a:lnTo>
                  <a:close/>
                </a:path>
              </a:pathLst>
            </a:custGeom>
            <a:blipFill>
              <a:blip r:embed="rId12"/>
              <a:stretch>
                <a:fillRect l="-2910" r="-2909" b="-1"/>
              </a:stretch>
            </a:blipFill>
          </p:spPr>
          <p:txBody>
            <a:bodyPr/>
            <a:lstStyle/>
            <a:p>
              <a:endParaRPr lang="en-US" dirty="0"/>
            </a:p>
          </p:txBody>
        </p:sp>
      </p:grpSp>
      <p:grpSp>
        <p:nvGrpSpPr>
          <p:cNvPr id="32" name="Group 32">
            <a:extLst>
              <a:ext uri="{FF2B5EF4-FFF2-40B4-BE49-F238E27FC236}">
                <a16:creationId xmlns:a16="http://schemas.microsoft.com/office/drawing/2014/main" id="{69126602-4133-38BE-38D0-C743D85FD9DC}"/>
              </a:ext>
            </a:extLst>
          </p:cNvPr>
          <p:cNvGrpSpPr/>
          <p:nvPr/>
        </p:nvGrpSpPr>
        <p:grpSpPr>
          <a:xfrm>
            <a:off x="11968509" y="9075098"/>
            <a:ext cx="3414884" cy="594692"/>
            <a:chOff x="0" y="0"/>
            <a:chExt cx="4553179" cy="792923"/>
          </a:xfrm>
        </p:grpSpPr>
        <p:sp>
          <p:nvSpPr>
            <p:cNvPr id="33" name="Freeform 33" descr="Veteran Sports CEO Ahron Cohen Joins the ADvantage Sports Tech Fund |  Business Wire">
              <a:extLst>
                <a:ext uri="{FF2B5EF4-FFF2-40B4-BE49-F238E27FC236}">
                  <a16:creationId xmlns:a16="http://schemas.microsoft.com/office/drawing/2014/main" id="{2A56A0F0-4255-10A7-BCB0-EEB3A0DB3D68}"/>
                </a:ext>
              </a:extLst>
            </p:cNvPr>
            <p:cNvSpPr/>
            <p:nvPr/>
          </p:nvSpPr>
          <p:spPr>
            <a:xfrm>
              <a:off x="0" y="0"/>
              <a:ext cx="4553204" cy="792861"/>
            </a:xfrm>
            <a:custGeom>
              <a:avLst/>
              <a:gdLst/>
              <a:ahLst/>
              <a:cxnLst/>
              <a:rect l="l" t="t" r="r" b="b"/>
              <a:pathLst>
                <a:path w="4553204" h="792861">
                  <a:moveTo>
                    <a:pt x="0" y="0"/>
                  </a:moveTo>
                  <a:lnTo>
                    <a:pt x="4553204" y="0"/>
                  </a:lnTo>
                  <a:lnTo>
                    <a:pt x="4553204" y="792861"/>
                  </a:lnTo>
                  <a:lnTo>
                    <a:pt x="0" y="792861"/>
                  </a:lnTo>
                  <a:lnTo>
                    <a:pt x="0" y="0"/>
                  </a:lnTo>
                  <a:close/>
                </a:path>
              </a:pathLst>
            </a:custGeom>
            <a:blipFill>
              <a:blip r:embed="rId13"/>
              <a:stretch>
                <a:fillRect t="-100144" b="-100152"/>
              </a:stretch>
            </a:blipFill>
          </p:spPr>
          <p:txBody>
            <a:bodyPr/>
            <a:lstStyle/>
            <a:p>
              <a:endParaRPr lang="en-US" dirty="0"/>
            </a:p>
          </p:txBody>
        </p:sp>
      </p:grpSp>
      <p:grpSp>
        <p:nvGrpSpPr>
          <p:cNvPr id="34" name="Group 34">
            <a:extLst>
              <a:ext uri="{FF2B5EF4-FFF2-40B4-BE49-F238E27FC236}">
                <a16:creationId xmlns:a16="http://schemas.microsoft.com/office/drawing/2014/main" id="{FAC30D27-6775-5770-6CFD-A204BE91ADB4}"/>
              </a:ext>
            </a:extLst>
          </p:cNvPr>
          <p:cNvGrpSpPr/>
          <p:nvPr/>
        </p:nvGrpSpPr>
        <p:grpSpPr>
          <a:xfrm>
            <a:off x="15771309" y="6912539"/>
            <a:ext cx="1442014" cy="1442014"/>
            <a:chOff x="0" y="0"/>
            <a:chExt cx="1922685" cy="1922685"/>
          </a:xfrm>
        </p:grpSpPr>
        <p:sp>
          <p:nvSpPr>
            <p:cNvPr id="35" name="Freeform 35" descr="Jadeberg Partners - Crunchbase Investor Profile &amp; Investments">
              <a:extLst>
                <a:ext uri="{FF2B5EF4-FFF2-40B4-BE49-F238E27FC236}">
                  <a16:creationId xmlns:a16="http://schemas.microsoft.com/office/drawing/2014/main" id="{C01D252D-7AF0-BEE4-9496-C1D1079A3C33}"/>
                </a:ext>
              </a:extLst>
            </p:cNvPr>
            <p:cNvSpPr/>
            <p:nvPr/>
          </p:nvSpPr>
          <p:spPr>
            <a:xfrm>
              <a:off x="0" y="0"/>
              <a:ext cx="1922653" cy="1922653"/>
            </a:xfrm>
            <a:custGeom>
              <a:avLst/>
              <a:gdLst/>
              <a:ahLst/>
              <a:cxnLst/>
              <a:rect l="l" t="t" r="r" b="b"/>
              <a:pathLst>
                <a:path w="1922653" h="1922653">
                  <a:moveTo>
                    <a:pt x="0" y="0"/>
                  </a:moveTo>
                  <a:lnTo>
                    <a:pt x="1922653" y="0"/>
                  </a:lnTo>
                  <a:lnTo>
                    <a:pt x="1922653" y="1922653"/>
                  </a:lnTo>
                  <a:lnTo>
                    <a:pt x="0" y="1922653"/>
                  </a:lnTo>
                  <a:lnTo>
                    <a:pt x="0" y="0"/>
                  </a:lnTo>
                  <a:close/>
                </a:path>
              </a:pathLst>
            </a:custGeom>
            <a:blipFill>
              <a:blip r:embed="rId14"/>
              <a:stretch>
                <a:fillRect r="-1" b="-1"/>
              </a:stretch>
            </a:blipFill>
          </p:spPr>
          <p:txBody>
            <a:bodyPr/>
            <a:lstStyle/>
            <a:p>
              <a:endParaRPr lang="en-US" dirty="0"/>
            </a:p>
          </p:txBody>
        </p:sp>
      </p:grpSp>
      <p:grpSp>
        <p:nvGrpSpPr>
          <p:cNvPr id="36" name="Group 36">
            <a:extLst>
              <a:ext uri="{FF2B5EF4-FFF2-40B4-BE49-F238E27FC236}">
                <a16:creationId xmlns:a16="http://schemas.microsoft.com/office/drawing/2014/main" id="{06D71B40-F997-0F95-DD56-1200ED138960}"/>
              </a:ext>
            </a:extLst>
          </p:cNvPr>
          <p:cNvGrpSpPr/>
          <p:nvPr/>
        </p:nvGrpSpPr>
        <p:grpSpPr>
          <a:xfrm>
            <a:off x="15798503" y="9094032"/>
            <a:ext cx="2277572" cy="719472"/>
            <a:chOff x="0" y="0"/>
            <a:chExt cx="3036763" cy="959296"/>
          </a:xfrm>
        </p:grpSpPr>
        <p:sp>
          <p:nvSpPr>
            <p:cNvPr id="37" name="Freeform 37" descr="Imagine Capital Group Investor Profile: Portfolio &amp; Exits | PitchBook">
              <a:extLst>
                <a:ext uri="{FF2B5EF4-FFF2-40B4-BE49-F238E27FC236}">
                  <a16:creationId xmlns:a16="http://schemas.microsoft.com/office/drawing/2014/main" id="{C02AEAFF-9DAD-70DA-D80A-8C4C33C4CC1D}"/>
                </a:ext>
              </a:extLst>
            </p:cNvPr>
            <p:cNvSpPr/>
            <p:nvPr/>
          </p:nvSpPr>
          <p:spPr>
            <a:xfrm>
              <a:off x="0" y="0"/>
              <a:ext cx="3036824" cy="959358"/>
            </a:xfrm>
            <a:custGeom>
              <a:avLst/>
              <a:gdLst/>
              <a:ahLst/>
              <a:cxnLst/>
              <a:rect l="l" t="t" r="r" b="b"/>
              <a:pathLst>
                <a:path w="3036824" h="959358">
                  <a:moveTo>
                    <a:pt x="0" y="0"/>
                  </a:moveTo>
                  <a:lnTo>
                    <a:pt x="3036824" y="0"/>
                  </a:lnTo>
                  <a:lnTo>
                    <a:pt x="3036824" y="959358"/>
                  </a:lnTo>
                  <a:lnTo>
                    <a:pt x="0" y="959358"/>
                  </a:lnTo>
                  <a:lnTo>
                    <a:pt x="0" y="0"/>
                  </a:lnTo>
                  <a:close/>
                </a:path>
              </a:pathLst>
            </a:custGeom>
            <a:blipFill>
              <a:blip r:embed="rId15"/>
              <a:stretch>
                <a:fillRect t="-108273" r="2" b="-108267"/>
              </a:stretch>
            </a:blipFill>
          </p:spPr>
          <p:txBody>
            <a:bodyPr/>
            <a:lstStyle/>
            <a:p>
              <a:endParaRPr lang="en-US" dirty="0"/>
            </a:p>
          </p:txBody>
        </p:sp>
      </p:grpSp>
      <p:sp>
        <p:nvSpPr>
          <p:cNvPr id="38" name="TextBox 14">
            <a:extLst>
              <a:ext uri="{FF2B5EF4-FFF2-40B4-BE49-F238E27FC236}">
                <a16:creationId xmlns:a16="http://schemas.microsoft.com/office/drawing/2014/main" id="{11F3F491-19CF-C5F0-6D48-C13E29869370}"/>
              </a:ext>
            </a:extLst>
          </p:cNvPr>
          <p:cNvSpPr txBox="1"/>
          <p:nvPr/>
        </p:nvSpPr>
        <p:spPr>
          <a:xfrm>
            <a:off x="1582555" y="1960166"/>
            <a:ext cx="15115156" cy="2385268"/>
          </a:xfrm>
          <a:prstGeom prst="rect">
            <a:avLst/>
          </a:prstGeom>
        </p:spPr>
        <p:txBody>
          <a:bodyPr wrap="square" lIns="0" tIns="0" rIns="0" bIns="0" rtlCol="0" anchor="t">
            <a:spAutoFit/>
          </a:bodyPr>
          <a:lstStyle/>
          <a:p>
            <a:pPr>
              <a:lnSpc>
                <a:spcPts val="3120"/>
              </a:lnSpc>
            </a:pPr>
            <a:r>
              <a:rPr lang="en-GB" sz="2600" dirty="0">
                <a:solidFill>
                  <a:srgbClr val="FFFFFF"/>
                </a:solidFill>
                <a:latin typeface="Arimo Medium"/>
                <a:ea typeface="Arimo Medium"/>
                <a:cs typeface="Arimo Medium"/>
                <a:sym typeface="Arimo"/>
              </a:rPr>
              <a:t>AA Advisors works with growth equity managers investing in established, high-growth businesses across a range of sectors and geographies. We support managers with mandates spanning minority growth investments, expansion capital and later-stage private equity. Our distribution approach is tailored to each manager’s strategy, sector focus, fund size, target returns and geographic exposure, drawing on AA’s global LP relationships and understanding of investor preferences across institutional and private wealth channels.</a:t>
            </a:r>
            <a:endParaRPr lang="en-US" sz="2600" dirty="0">
              <a:solidFill>
                <a:srgbClr val="FFFFFF"/>
              </a:solidFill>
              <a:highlight>
                <a:srgbClr val="FF00FF"/>
              </a:highlight>
              <a:latin typeface="Arimo Medium"/>
              <a:ea typeface="Arimo Medium"/>
              <a:cs typeface="Arimo Medium"/>
              <a:sym typeface="Arimo"/>
            </a:endParaRPr>
          </a:p>
        </p:txBody>
      </p:sp>
    </p:spTree>
    <p:extLst>
      <p:ext uri="{BB962C8B-B14F-4D97-AF65-F5344CB8AC3E}">
        <p14:creationId xmlns:p14="http://schemas.microsoft.com/office/powerpoint/2010/main" val="4150204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3538A"/>
        </a:solidFill>
        <a:effectLst/>
      </p:bgPr>
    </p:bg>
    <p:spTree>
      <p:nvGrpSpPr>
        <p:cNvPr id="1" name="">
          <a:extLst>
            <a:ext uri="{FF2B5EF4-FFF2-40B4-BE49-F238E27FC236}">
              <a16:creationId xmlns:a16="http://schemas.microsoft.com/office/drawing/2014/main" id="{1E92097F-7A6F-C491-F273-EF342FFD075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0F23FF8-4D44-9156-5C59-40637AA74840}"/>
              </a:ext>
            </a:extLst>
          </p:cNvPr>
          <p:cNvSpPr/>
          <p:nvPr/>
        </p:nvSpPr>
        <p:spPr>
          <a:xfrm>
            <a:off x="0" y="6305464"/>
            <a:ext cx="18287800" cy="3981536"/>
          </a:xfrm>
          <a:custGeom>
            <a:avLst/>
            <a:gdLst/>
            <a:ahLst/>
            <a:cxnLst/>
            <a:rect l="l" t="t" r="r" b="b"/>
            <a:pathLst>
              <a:path w="18287800" h="3981536">
                <a:moveTo>
                  <a:pt x="0" y="0"/>
                </a:moveTo>
                <a:lnTo>
                  <a:pt x="18287800" y="0"/>
                </a:lnTo>
                <a:lnTo>
                  <a:pt x="18287800" y="3981536"/>
                </a:lnTo>
                <a:lnTo>
                  <a:pt x="0" y="398153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6742DFCC-D948-4193-8880-176633C3B0B6}"/>
              </a:ext>
            </a:extLst>
          </p:cNvPr>
          <p:cNvSpPr/>
          <p:nvPr/>
        </p:nvSpPr>
        <p:spPr>
          <a:xfrm>
            <a:off x="838324" y="7127110"/>
            <a:ext cx="2133219" cy="946404"/>
          </a:xfrm>
          <a:custGeom>
            <a:avLst/>
            <a:gdLst/>
            <a:ahLst/>
            <a:cxnLst/>
            <a:rect l="l" t="t" r="r" b="b"/>
            <a:pathLst>
              <a:path w="2133219" h="946404">
                <a:moveTo>
                  <a:pt x="0" y="0"/>
                </a:moveTo>
                <a:lnTo>
                  <a:pt x="2133219" y="0"/>
                </a:lnTo>
                <a:lnTo>
                  <a:pt x="2133219" y="946404"/>
                </a:lnTo>
                <a:lnTo>
                  <a:pt x="0" y="946404"/>
                </a:lnTo>
                <a:lnTo>
                  <a:pt x="0" y="0"/>
                </a:lnTo>
                <a:close/>
              </a:path>
            </a:pathLst>
          </a:custGeom>
          <a:blipFill>
            <a:blip r:embed="rId4"/>
            <a:stretch>
              <a:fillRect t="-705" b="-724"/>
            </a:stretch>
          </a:blipFill>
        </p:spPr>
        <p:txBody>
          <a:bodyPr/>
          <a:lstStyle/>
          <a:p>
            <a:endParaRPr lang="en-US"/>
          </a:p>
        </p:txBody>
      </p:sp>
      <p:sp>
        <p:nvSpPr>
          <p:cNvPr id="4" name="Freeform 4">
            <a:extLst>
              <a:ext uri="{FF2B5EF4-FFF2-40B4-BE49-F238E27FC236}">
                <a16:creationId xmlns:a16="http://schemas.microsoft.com/office/drawing/2014/main" id="{36B17B47-32ED-EB4C-A04E-4B973D25136E}"/>
              </a:ext>
            </a:extLst>
          </p:cNvPr>
          <p:cNvSpPr/>
          <p:nvPr/>
        </p:nvSpPr>
        <p:spPr>
          <a:xfrm>
            <a:off x="813292" y="8943251"/>
            <a:ext cx="4972812" cy="696087"/>
          </a:xfrm>
          <a:custGeom>
            <a:avLst/>
            <a:gdLst/>
            <a:ahLst/>
            <a:cxnLst/>
            <a:rect l="l" t="t" r="r" b="b"/>
            <a:pathLst>
              <a:path w="4972812" h="696087">
                <a:moveTo>
                  <a:pt x="0" y="0"/>
                </a:moveTo>
                <a:lnTo>
                  <a:pt x="4972812" y="0"/>
                </a:lnTo>
                <a:lnTo>
                  <a:pt x="4972812" y="696087"/>
                </a:lnTo>
                <a:lnTo>
                  <a:pt x="0" y="696087"/>
                </a:lnTo>
                <a:lnTo>
                  <a:pt x="0" y="0"/>
                </a:lnTo>
                <a:close/>
              </a:path>
            </a:pathLst>
          </a:custGeom>
          <a:blipFill>
            <a:blip r:embed="rId5"/>
            <a:stretch>
              <a:fillRect t="-461" b="-459"/>
            </a:stretch>
          </a:blipFill>
        </p:spPr>
        <p:txBody>
          <a:bodyPr/>
          <a:lstStyle/>
          <a:p>
            <a:endParaRPr lang="en-US"/>
          </a:p>
        </p:txBody>
      </p:sp>
      <p:sp>
        <p:nvSpPr>
          <p:cNvPr id="5" name="Freeform 5">
            <a:extLst>
              <a:ext uri="{FF2B5EF4-FFF2-40B4-BE49-F238E27FC236}">
                <a16:creationId xmlns:a16="http://schemas.microsoft.com/office/drawing/2014/main" id="{AD13CCFA-82A4-0493-1761-B39A4697873D}"/>
              </a:ext>
            </a:extLst>
          </p:cNvPr>
          <p:cNvSpPr/>
          <p:nvPr/>
        </p:nvSpPr>
        <p:spPr>
          <a:xfrm>
            <a:off x="3757298" y="7127176"/>
            <a:ext cx="3198752" cy="802958"/>
          </a:xfrm>
          <a:custGeom>
            <a:avLst/>
            <a:gdLst/>
            <a:ahLst/>
            <a:cxnLst/>
            <a:rect l="l" t="t" r="r" b="b"/>
            <a:pathLst>
              <a:path w="3198752" h="802958">
                <a:moveTo>
                  <a:pt x="0" y="0"/>
                </a:moveTo>
                <a:lnTo>
                  <a:pt x="3198752" y="0"/>
                </a:lnTo>
                <a:lnTo>
                  <a:pt x="3198752" y="802958"/>
                </a:lnTo>
                <a:lnTo>
                  <a:pt x="0" y="802958"/>
                </a:lnTo>
                <a:lnTo>
                  <a:pt x="0" y="0"/>
                </a:lnTo>
                <a:close/>
              </a:path>
            </a:pathLst>
          </a:custGeom>
          <a:blipFill>
            <a:blip r:embed="rId6"/>
            <a:stretch>
              <a:fillRect t="-792" b="-791"/>
            </a:stretch>
          </a:blipFill>
        </p:spPr>
        <p:txBody>
          <a:bodyPr/>
          <a:lstStyle/>
          <a:p>
            <a:endParaRPr lang="en-US"/>
          </a:p>
        </p:txBody>
      </p:sp>
      <p:sp>
        <p:nvSpPr>
          <p:cNvPr id="6" name="Freeform 6">
            <a:extLst>
              <a:ext uri="{FF2B5EF4-FFF2-40B4-BE49-F238E27FC236}">
                <a16:creationId xmlns:a16="http://schemas.microsoft.com/office/drawing/2014/main" id="{B9E34DA4-6B48-3B4F-5CCA-BE454A3A2143}"/>
              </a:ext>
            </a:extLst>
          </p:cNvPr>
          <p:cNvSpPr/>
          <p:nvPr/>
        </p:nvSpPr>
        <p:spPr>
          <a:xfrm>
            <a:off x="6456045" y="8870737"/>
            <a:ext cx="3677412" cy="873252"/>
          </a:xfrm>
          <a:custGeom>
            <a:avLst/>
            <a:gdLst/>
            <a:ahLst/>
            <a:cxnLst/>
            <a:rect l="l" t="t" r="r" b="b"/>
            <a:pathLst>
              <a:path w="3677412" h="873252">
                <a:moveTo>
                  <a:pt x="0" y="0"/>
                </a:moveTo>
                <a:lnTo>
                  <a:pt x="3677412" y="0"/>
                </a:lnTo>
                <a:lnTo>
                  <a:pt x="3677412" y="873252"/>
                </a:lnTo>
                <a:lnTo>
                  <a:pt x="0" y="873252"/>
                </a:lnTo>
                <a:lnTo>
                  <a:pt x="0" y="0"/>
                </a:lnTo>
                <a:close/>
              </a:path>
            </a:pathLst>
          </a:custGeom>
          <a:blipFill>
            <a:blip r:embed="rId7"/>
            <a:stretch>
              <a:fillRect t="-46" b="-47"/>
            </a:stretch>
          </a:blipFill>
        </p:spPr>
        <p:txBody>
          <a:bodyPr/>
          <a:lstStyle/>
          <a:p>
            <a:endParaRPr lang="en-US"/>
          </a:p>
        </p:txBody>
      </p:sp>
      <p:sp>
        <p:nvSpPr>
          <p:cNvPr id="7" name="Freeform 7">
            <a:extLst>
              <a:ext uri="{FF2B5EF4-FFF2-40B4-BE49-F238E27FC236}">
                <a16:creationId xmlns:a16="http://schemas.microsoft.com/office/drawing/2014/main" id="{BFD46217-78FF-1A0D-7200-248DB1D5B55A}"/>
              </a:ext>
            </a:extLst>
          </p:cNvPr>
          <p:cNvSpPr/>
          <p:nvPr/>
        </p:nvSpPr>
        <p:spPr>
          <a:xfrm>
            <a:off x="7350890" y="6522720"/>
            <a:ext cx="3476749" cy="1958597"/>
          </a:xfrm>
          <a:custGeom>
            <a:avLst/>
            <a:gdLst/>
            <a:ahLst/>
            <a:cxnLst/>
            <a:rect l="l" t="t" r="r" b="b"/>
            <a:pathLst>
              <a:path w="3476749" h="1958597">
                <a:moveTo>
                  <a:pt x="0" y="0"/>
                </a:moveTo>
                <a:lnTo>
                  <a:pt x="3476749" y="0"/>
                </a:lnTo>
                <a:lnTo>
                  <a:pt x="3476749" y="1958597"/>
                </a:lnTo>
                <a:lnTo>
                  <a:pt x="0" y="1958597"/>
                </a:lnTo>
                <a:lnTo>
                  <a:pt x="0" y="0"/>
                </a:lnTo>
                <a:close/>
              </a:path>
            </a:pathLst>
          </a:custGeom>
          <a:blipFill>
            <a:blip r:embed="rId8"/>
            <a:stretch>
              <a:fillRect t="-129" b="-129"/>
            </a:stretch>
          </a:blipFill>
        </p:spPr>
        <p:txBody>
          <a:bodyPr/>
          <a:lstStyle/>
          <a:p>
            <a:endParaRPr lang="en-US"/>
          </a:p>
        </p:txBody>
      </p:sp>
      <p:sp>
        <p:nvSpPr>
          <p:cNvPr id="10" name="Freeform 10">
            <a:extLst>
              <a:ext uri="{FF2B5EF4-FFF2-40B4-BE49-F238E27FC236}">
                <a16:creationId xmlns:a16="http://schemas.microsoft.com/office/drawing/2014/main" id="{078EB0F9-360B-418A-52B3-BB608DEF2E40}"/>
              </a:ext>
            </a:extLst>
          </p:cNvPr>
          <p:cNvSpPr/>
          <p:nvPr/>
        </p:nvSpPr>
        <p:spPr>
          <a:xfrm>
            <a:off x="15732863" y="6588500"/>
            <a:ext cx="2384679" cy="1485014"/>
          </a:xfrm>
          <a:custGeom>
            <a:avLst/>
            <a:gdLst/>
            <a:ahLst/>
            <a:cxnLst/>
            <a:rect l="l" t="t" r="r" b="b"/>
            <a:pathLst>
              <a:path w="2384679" h="1485014">
                <a:moveTo>
                  <a:pt x="0" y="0"/>
                </a:moveTo>
                <a:lnTo>
                  <a:pt x="2384679" y="0"/>
                </a:lnTo>
                <a:lnTo>
                  <a:pt x="2384679" y="1485014"/>
                </a:lnTo>
                <a:lnTo>
                  <a:pt x="0" y="1485014"/>
                </a:lnTo>
                <a:lnTo>
                  <a:pt x="0" y="0"/>
                </a:lnTo>
                <a:close/>
              </a:path>
            </a:pathLst>
          </a:custGeom>
          <a:blipFill>
            <a:blip r:embed="rId9"/>
            <a:stretch>
              <a:fillRect t="-51" b="-51"/>
            </a:stretch>
          </a:blipFill>
        </p:spPr>
        <p:txBody>
          <a:bodyPr/>
          <a:lstStyle/>
          <a:p>
            <a:endParaRPr lang="en-US"/>
          </a:p>
        </p:txBody>
      </p:sp>
      <p:sp>
        <p:nvSpPr>
          <p:cNvPr id="11" name="Freeform 11">
            <a:extLst>
              <a:ext uri="{FF2B5EF4-FFF2-40B4-BE49-F238E27FC236}">
                <a16:creationId xmlns:a16="http://schemas.microsoft.com/office/drawing/2014/main" id="{E251C16E-8BA5-2220-8A8E-E54F4B9A2222}"/>
              </a:ext>
            </a:extLst>
          </p:cNvPr>
          <p:cNvSpPr/>
          <p:nvPr/>
        </p:nvSpPr>
        <p:spPr>
          <a:xfrm>
            <a:off x="13844973" y="6870287"/>
            <a:ext cx="1316736" cy="1316736"/>
          </a:xfrm>
          <a:custGeom>
            <a:avLst/>
            <a:gdLst/>
            <a:ahLst/>
            <a:cxnLst/>
            <a:rect l="l" t="t" r="r" b="b"/>
            <a:pathLst>
              <a:path w="1316736" h="1316736">
                <a:moveTo>
                  <a:pt x="0" y="0"/>
                </a:moveTo>
                <a:lnTo>
                  <a:pt x="1316736" y="0"/>
                </a:lnTo>
                <a:lnTo>
                  <a:pt x="1316736" y="1316736"/>
                </a:lnTo>
                <a:lnTo>
                  <a:pt x="0" y="1316736"/>
                </a:lnTo>
                <a:lnTo>
                  <a:pt x="0" y="0"/>
                </a:lnTo>
                <a:close/>
              </a:path>
            </a:pathLst>
          </a:custGeom>
          <a:blipFill>
            <a:blip r:embed="rId10"/>
            <a:stretch>
              <a:fillRect/>
            </a:stretch>
          </a:blipFill>
        </p:spPr>
        <p:txBody>
          <a:bodyPr/>
          <a:lstStyle/>
          <a:p>
            <a:endParaRPr lang="en-US"/>
          </a:p>
        </p:txBody>
      </p:sp>
      <p:sp>
        <p:nvSpPr>
          <p:cNvPr id="12" name="Freeform 12">
            <a:extLst>
              <a:ext uri="{FF2B5EF4-FFF2-40B4-BE49-F238E27FC236}">
                <a16:creationId xmlns:a16="http://schemas.microsoft.com/office/drawing/2014/main" id="{ED8CD2B1-5440-13F3-5A12-40538F0DBE2D}"/>
              </a:ext>
            </a:extLst>
          </p:cNvPr>
          <p:cNvSpPr/>
          <p:nvPr/>
        </p:nvSpPr>
        <p:spPr>
          <a:xfrm>
            <a:off x="11094953" y="7151467"/>
            <a:ext cx="1790319" cy="830770"/>
          </a:xfrm>
          <a:custGeom>
            <a:avLst/>
            <a:gdLst/>
            <a:ahLst/>
            <a:cxnLst/>
            <a:rect l="l" t="t" r="r" b="b"/>
            <a:pathLst>
              <a:path w="1790319" h="830770">
                <a:moveTo>
                  <a:pt x="0" y="0"/>
                </a:moveTo>
                <a:lnTo>
                  <a:pt x="1790319" y="0"/>
                </a:lnTo>
                <a:lnTo>
                  <a:pt x="1790319" y="830771"/>
                </a:lnTo>
                <a:lnTo>
                  <a:pt x="0" y="830771"/>
                </a:lnTo>
                <a:lnTo>
                  <a:pt x="0" y="0"/>
                </a:lnTo>
                <a:close/>
              </a:path>
            </a:pathLst>
          </a:custGeom>
          <a:blipFill>
            <a:blip r:embed="rId11"/>
            <a:stretch>
              <a:fillRect t="-356" b="-335"/>
            </a:stretch>
          </a:blipFill>
        </p:spPr>
        <p:txBody>
          <a:bodyPr/>
          <a:lstStyle/>
          <a:p>
            <a:endParaRPr lang="en-US"/>
          </a:p>
        </p:txBody>
      </p:sp>
      <p:sp>
        <p:nvSpPr>
          <p:cNvPr id="14" name="TextBox 14">
            <a:extLst>
              <a:ext uri="{FF2B5EF4-FFF2-40B4-BE49-F238E27FC236}">
                <a16:creationId xmlns:a16="http://schemas.microsoft.com/office/drawing/2014/main" id="{0A22EF80-AD11-0256-2E41-7DB9D64A4B87}"/>
              </a:ext>
            </a:extLst>
          </p:cNvPr>
          <p:cNvSpPr txBox="1"/>
          <p:nvPr/>
        </p:nvSpPr>
        <p:spPr>
          <a:xfrm>
            <a:off x="685886" y="4978394"/>
            <a:ext cx="93859" cy="457038"/>
          </a:xfrm>
          <a:prstGeom prst="rect">
            <a:avLst/>
          </a:prstGeom>
        </p:spPr>
        <p:txBody>
          <a:bodyPr lIns="0" tIns="0" rIns="0" bIns="0" rtlCol="0" anchor="t">
            <a:spAutoFit/>
          </a:bodyPr>
          <a:lstStyle/>
          <a:p>
            <a:pPr algn="l">
              <a:lnSpc>
                <a:spcPts val="3604"/>
              </a:lnSpc>
            </a:pPr>
            <a:r>
              <a:rPr lang="en-US" sz="2606">
                <a:solidFill>
                  <a:srgbClr val="FFFFFF"/>
                </a:solidFill>
                <a:latin typeface="Arimo Medium"/>
                <a:ea typeface="Arimo Medium"/>
                <a:cs typeface="Arimo Medium"/>
                <a:sym typeface="Arimo"/>
              </a:rPr>
              <a:t> </a:t>
            </a:r>
          </a:p>
        </p:txBody>
      </p:sp>
      <p:grpSp>
        <p:nvGrpSpPr>
          <p:cNvPr id="15" name="Group 4">
            <a:extLst>
              <a:ext uri="{FF2B5EF4-FFF2-40B4-BE49-F238E27FC236}">
                <a16:creationId xmlns:a16="http://schemas.microsoft.com/office/drawing/2014/main" id="{D8CD3A29-532D-292B-3CB8-7B67F2E0B6B6}"/>
              </a:ext>
            </a:extLst>
          </p:cNvPr>
          <p:cNvGrpSpPr/>
          <p:nvPr/>
        </p:nvGrpSpPr>
        <p:grpSpPr>
          <a:xfrm>
            <a:off x="198" y="285389"/>
            <a:ext cx="18287604" cy="971911"/>
            <a:chOff x="0" y="0"/>
            <a:chExt cx="24383472" cy="1295881"/>
          </a:xfrm>
        </p:grpSpPr>
        <p:sp>
          <p:nvSpPr>
            <p:cNvPr id="16" name="Freeform 5">
              <a:extLst>
                <a:ext uri="{FF2B5EF4-FFF2-40B4-BE49-F238E27FC236}">
                  <a16:creationId xmlns:a16="http://schemas.microsoft.com/office/drawing/2014/main" id="{24C496F3-0980-C3B8-E9D4-C0E106935D65}"/>
                </a:ext>
              </a:extLst>
            </p:cNvPr>
            <p:cNvSpPr/>
            <p:nvPr/>
          </p:nvSpPr>
          <p:spPr>
            <a:xfrm>
              <a:off x="0" y="0"/>
              <a:ext cx="24383471" cy="1025921"/>
            </a:xfrm>
            <a:custGeom>
              <a:avLst/>
              <a:gdLst/>
              <a:ahLst/>
              <a:cxnLst/>
              <a:rect l="l" t="t" r="r" b="b"/>
              <a:pathLst>
                <a:path w="24383471" h="1025921">
                  <a:moveTo>
                    <a:pt x="0" y="0"/>
                  </a:moveTo>
                  <a:lnTo>
                    <a:pt x="24383471" y="0"/>
                  </a:lnTo>
                  <a:lnTo>
                    <a:pt x="24383471" y="1025921"/>
                  </a:lnTo>
                  <a:lnTo>
                    <a:pt x="0" y="1025921"/>
                  </a:lnTo>
                  <a:close/>
                </a:path>
              </a:pathLst>
            </a:custGeom>
            <a:solidFill>
              <a:srgbClr val="000000">
                <a:alpha val="0"/>
              </a:srgbClr>
            </a:solidFill>
          </p:spPr>
          <p:txBody>
            <a:bodyPr/>
            <a:lstStyle/>
            <a:p>
              <a:endParaRPr lang="en-US" dirty="0"/>
            </a:p>
          </p:txBody>
        </p:sp>
        <p:sp>
          <p:nvSpPr>
            <p:cNvPr id="17" name="TextBox 6">
              <a:extLst>
                <a:ext uri="{FF2B5EF4-FFF2-40B4-BE49-F238E27FC236}">
                  <a16:creationId xmlns:a16="http://schemas.microsoft.com/office/drawing/2014/main" id="{50690C2E-541B-51B4-CC86-DCA88FA5191F}"/>
                </a:ext>
              </a:extLst>
            </p:cNvPr>
            <p:cNvSpPr txBox="1"/>
            <p:nvPr/>
          </p:nvSpPr>
          <p:spPr>
            <a:xfrm>
              <a:off x="0" y="269960"/>
              <a:ext cx="24383472" cy="1025921"/>
            </a:xfrm>
            <a:prstGeom prst="rect">
              <a:avLst/>
            </a:prstGeom>
          </p:spPr>
          <p:txBody>
            <a:bodyPr lIns="0" tIns="0" rIns="0" bIns="0" rtlCol="0" anchor="t"/>
            <a:lstStyle/>
            <a:p>
              <a:pPr algn="ctr">
                <a:lnSpc>
                  <a:spcPts val="5999"/>
                </a:lnSpc>
              </a:pPr>
              <a:r>
                <a:rPr lang="en-US" sz="4999" spc="46" dirty="0">
                  <a:solidFill>
                    <a:srgbClr val="FFFFFF"/>
                  </a:solidFill>
                  <a:latin typeface="League Spartan"/>
                  <a:ea typeface="League Spartan"/>
                  <a:cs typeface="League Spartan"/>
                  <a:sym typeface="League Spartan"/>
                </a:rPr>
                <a:t>Sample of Previous Private Credit Mandates</a:t>
              </a:r>
            </a:p>
          </p:txBody>
        </p:sp>
      </p:grpSp>
      <p:sp>
        <p:nvSpPr>
          <p:cNvPr id="13" name="TextBox 14">
            <a:extLst>
              <a:ext uri="{FF2B5EF4-FFF2-40B4-BE49-F238E27FC236}">
                <a16:creationId xmlns:a16="http://schemas.microsoft.com/office/drawing/2014/main" id="{DE32D9E5-ED37-6EEA-A53B-F9AB1E39777C}"/>
              </a:ext>
            </a:extLst>
          </p:cNvPr>
          <p:cNvSpPr txBox="1"/>
          <p:nvPr/>
        </p:nvSpPr>
        <p:spPr>
          <a:xfrm>
            <a:off x="1618069" y="1405393"/>
            <a:ext cx="15115156" cy="6358151"/>
          </a:xfrm>
          <a:prstGeom prst="rect">
            <a:avLst/>
          </a:prstGeom>
        </p:spPr>
        <p:txBody>
          <a:bodyPr wrap="square" lIns="0" tIns="0" rIns="0" bIns="0" rtlCol="0" anchor="t">
            <a:spAutoFit/>
          </a:bodyPr>
          <a:lstStyle/>
          <a:p>
            <a:r>
              <a:rPr lang="en-GB" sz="2500" spc="91" dirty="0">
                <a:solidFill>
                  <a:srgbClr val="FFFFFF"/>
                </a:solidFill>
                <a:latin typeface="Arimo Medium"/>
                <a:ea typeface="Arimo Medium"/>
                <a:cs typeface="Arimo Medium"/>
                <a:sym typeface="Arimo"/>
              </a:rPr>
              <a:t>AA Advisors works with private credit managers across a broad range of strategies, including direct lending, asset-backed finance, specialty finance, opportunistic credit, structured credit and sector-focused strategies. We look for managers with differentiated sourcing, disciplined underwriting and strong track records, as well as teams with deep specialist expertise. Investor demand for private credit continues to be driven by the search for attractive income, resilient risk-adjusted returns and downside protection, particularly in strategies where managers can demonstrate strong origination capabilities and portfolio discipline. </a:t>
            </a:r>
          </a:p>
          <a:p>
            <a:endParaRPr lang="en-GB" sz="2500" spc="91" dirty="0">
              <a:solidFill>
                <a:srgbClr val="FFFFFF"/>
              </a:solidFill>
              <a:latin typeface="Arimo Medium"/>
              <a:ea typeface="Arimo Medium"/>
              <a:cs typeface="Arimo Medium"/>
              <a:sym typeface="Arimo"/>
            </a:endParaRPr>
          </a:p>
          <a:p>
            <a:r>
              <a:rPr lang="en-GB" sz="2500" spc="91" dirty="0">
                <a:solidFill>
                  <a:srgbClr val="FFFFFF"/>
                </a:solidFill>
                <a:latin typeface="Arimo Medium"/>
                <a:ea typeface="Arimo Medium"/>
                <a:cs typeface="Arimo Medium"/>
                <a:sym typeface="Arimo"/>
              </a:rPr>
              <a:t>At the same time, LP appetite is becoming increasingly selective, with greater focus on manager differentiation, deployment visibility, liquidity structure and alignment. AA maintains relationships with institutional and private wealth investors globally and has advised managers across a range of private credit structures, geographies and stages of the fundraising cycle.</a:t>
            </a:r>
            <a:r>
              <a:rPr lang="en-US" sz="2500" spc="91" dirty="0">
                <a:solidFill>
                  <a:srgbClr val="FFFFFF"/>
                </a:solidFill>
                <a:latin typeface="Arimo Medium"/>
                <a:ea typeface="Arimo Medium"/>
                <a:cs typeface="Arimo Medium"/>
                <a:sym typeface="Arimo"/>
              </a:rPr>
              <a:t> </a:t>
            </a:r>
          </a:p>
          <a:p>
            <a:pPr>
              <a:lnSpc>
                <a:spcPts val="5898"/>
              </a:lnSpc>
            </a:pPr>
            <a:endParaRPr lang="en-US" sz="2600" spc="91" dirty="0">
              <a:solidFill>
                <a:srgbClr val="FFFFFF"/>
              </a:solidFill>
              <a:latin typeface="Arimo Medium"/>
              <a:ea typeface="Arimo Medium"/>
              <a:cs typeface="Arimo Medium"/>
              <a:sym typeface="Arimo"/>
            </a:endParaRPr>
          </a:p>
          <a:p>
            <a:r>
              <a:rPr lang="en-US" sz="2600" spc="91" dirty="0">
                <a:solidFill>
                  <a:srgbClr val="FFFFFF"/>
                </a:solidFill>
                <a:latin typeface="Arimo Medium"/>
                <a:ea typeface="Arimo Medium"/>
                <a:cs typeface="Arimo Medium"/>
                <a:sym typeface="Arimo"/>
              </a:rPr>
              <a:t> </a:t>
            </a:r>
          </a:p>
          <a:p>
            <a:endParaRPr lang="en-US" sz="2600" dirty="0"/>
          </a:p>
        </p:txBody>
      </p:sp>
      <p:pic>
        <p:nvPicPr>
          <p:cNvPr id="19" name="Picture 18">
            <a:extLst>
              <a:ext uri="{FF2B5EF4-FFF2-40B4-BE49-F238E27FC236}">
                <a16:creationId xmlns:a16="http://schemas.microsoft.com/office/drawing/2014/main" id="{B5F9F367-559C-696B-D04B-A2DA6FCDE285}"/>
              </a:ext>
            </a:extLst>
          </p:cNvPr>
          <p:cNvPicPr>
            <a:picLocks noChangeAspect="1"/>
          </p:cNvPicPr>
          <p:nvPr/>
        </p:nvPicPr>
        <p:blipFill>
          <a:blip r:embed="rId12"/>
          <a:stretch>
            <a:fillRect/>
          </a:stretch>
        </p:blipFill>
        <p:spPr>
          <a:xfrm>
            <a:off x="10432821" y="8828241"/>
            <a:ext cx="5068387" cy="771690"/>
          </a:xfrm>
          <a:prstGeom prst="rect">
            <a:avLst/>
          </a:prstGeom>
        </p:spPr>
      </p:pic>
      <p:pic>
        <p:nvPicPr>
          <p:cNvPr id="20" name="Picture 19" descr="La Banque Postale Asset Management – The Net Zero Asset ...">
            <a:extLst>
              <a:ext uri="{FF2B5EF4-FFF2-40B4-BE49-F238E27FC236}">
                <a16:creationId xmlns:a16="http://schemas.microsoft.com/office/drawing/2014/main" id="{6A30DFE5-DDE1-0C9F-F946-B72B7FA66C84}"/>
              </a:ext>
            </a:extLst>
          </p:cNvPr>
          <p:cNvPicPr>
            <a:picLocks noChangeAspect="1"/>
          </p:cNvPicPr>
          <p:nvPr/>
        </p:nvPicPr>
        <p:blipFill>
          <a:blip r:embed="rId13"/>
          <a:stretch>
            <a:fillRect/>
          </a:stretch>
        </p:blipFill>
        <p:spPr>
          <a:xfrm>
            <a:off x="15375064" y="8577306"/>
            <a:ext cx="2428875" cy="1333500"/>
          </a:xfrm>
          <a:prstGeom prst="rect">
            <a:avLst/>
          </a:prstGeom>
        </p:spPr>
      </p:pic>
    </p:spTree>
    <p:extLst>
      <p:ext uri="{BB962C8B-B14F-4D97-AF65-F5344CB8AC3E}">
        <p14:creationId xmlns:p14="http://schemas.microsoft.com/office/powerpoint/2010/main" val="1236850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3538A"/>
        </a:solidFill>
        <a:effectLst/>
      </p:bgPr>
    </p:bg>
    <p:spTree>
      <p:nvGrpSpPr>
        <p:cNvPr id="1" name=""/>
        <p:cNvGrpSpPr/>
        <p:nvPr/>
      </p:nvGrpSpPr>
      <p:grpSpPr>
        <a:xfrm>
          <a:off x="0" y="0"/>
          <a:ext cx="0" cy="0"/>
          <a:chOff x="0" y="0"/>
          <a:chExt cx="0" cy="0"/>
        </a:xfrm>
      </p:grpSpPr>
      <p:sp>
        <p:nvSpPr>
          <p:cNvPr id="2" name="Freeform 2"/>
          <p:cNvSpPr/>
          <p:nvPr/>
        </p:nvSpPr>
        <p:spPr>
          <a:xfrm>
            <a:off x="-9755" y="7953262"/>
            <a:ext cx="18287800" cy="2339989"/>
          </a:xfrm>
          <a:custGeom>
            <a:avLst/>
            <a:gdLst/>
            <a:ahLst/>
            <a:cxnLst/>
            <a:rect l="l" t="t" r="r" b="b"/>
            <a:pathLst>
              <a:path w="18287800" h="3151127">
                <a:moveTo>
                  <a:pt x="0" y="0"/>
                </a:moveTo>
                <a:lnTo>
                  <a:pt x="18287800" y="0"/>
                </a:lnTo>
                <a:lnTo>
                  <a:pt x="18287800" y="3151127"/>
                </a:lnTo>
                <a:lnTo>
                  <a:pt x="0" y="315112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48159" y="8353415"/>
            <a:ext cx="1319279" cy="1319279"/>
          </a:xfrm>
          <a:custGeom>
            <a:avLst/>
            <a:gdLst/>
            <a:ahLst/>
            <a:cxnLst/>
            <a:rect l="l" t="t" r="r" b="b"/>
            <a:pathLst>
              <a:path w="1319279" h="1319279">
                <a:moveTo>
                  <a:pt x="0" y="0"/>
                </a:moveTo>
                <a:lnTo>
                  <a:pt x="1319279" y="0"/>
                </a:lnTo>
                <a:lnTo>
                  <a:pt x="1319279" y="1319279"/>
                </a:lnTo>
                <a:lnTo>
                  <a:pt x="0" y="1319279"/>
                </a:lnTo>
                <a:lnTo>
                  <a:pt x="0" y="0"/>
                </a:lnTo>
                <a:close/>
              </a:path>
            </a:pathLst>
          </a:custGeom>
          <a:blipFill>
            <a:blip r:embed="rId4"/>
            <a:stretch>
              <a:fillRect/>
            </a:stretch>
          </a:blipFill>
        </p:spPr>
        <p:txBody>
          <a:bodyPr/>
          <a:lstStyle/>
          <a:p>
            <a:endParaRPr lang="en-US"/>
          </a:p>
        </p:txBody>
      </p:sp>
      <p:sp>
        <p:nvSpPr>
          <p:cNvPr id="4" name="Freeform 4"/>
          <p:cNvSpPr/>
          <p:nvPr/>
        </p:nvSpPr>
        <p:spPr>
          <a:xfrm>
            <a:off x="3298702" y="8353415"/>
            <a:ext cx="2779395" cy="1275845"/>
          </a:xfrm>
          <a:custGeom>
            <a:avLst/>
            <a:gdLst/>
            <a:ahLst/>
            <a:cxnLst/>
            <a:rect l="l" t="t" r="r" b="b"/>
            <a:pathLst>
              <a:path w="2779395" h="1275845">
                <a:moveTo>
                  <a:pt x="0" y="0"/>
                </a:moveTo>
                <a:lnTo>
                  <a:pt x="2779395" y="0"/>
                </a:lnTo>
                <a:lnTo>
                  <a:pt x="2779395" y="1275845"/>
                </a:lnTo>
                <a:lnTo>
                  <a:pt x="0" y="1275845"/>
                </a:lnTo>
                <a:lnTo>
                  <a:pt x="0" y="0"/>
                </a:lnTo>
                <a:close/>
              </a:path>
            </a:pathLst>
          </a:custGeom>
          <a:blipFill>
            <a:blip r:embed="rId5"/>
            <a:stretch>
              <a:fillRect/>
            </a:stretch>
          </a:blipFill>
        </p:spPr>
        <p:txBody>
          <a:bodyPr/>
          <a:lstStyle/>
          <a:p>
            <a:endParaRPr lang="en-US"/>
          </a:p>
        </p:txBody>
      </p:sp>
      <p:sp>
        <p:nvSpPr>
          <p:cNvPr id="5" name="Freeform 5"/>
          <p:cNvSpPr/>
          <p:nvPr/>
        </p:nvSpPr>
        <p:spPr>
          <a:xfrm>
            <a:off x="7342626" y="8353415"/>
            <a:ext cx="1129284" cy="1480690"/>
          </a:xfrm>
          <a:custGeom>
            <a:avLst/>
            <a:gdLst/>
            <a:ahLst/>
            <a:cxnLst/>
            <a:rect l="l" t="t" r="r" b="b"/>
            <a:pathLst>
              <a:path w="1129284" h="1480690">
                <a:moveTo>
                  <a:pt x="0" y="0"/>
                </a:moveTo>
                <a:lnTo>
                  <a:pt x="1129284" y="0"/>
                </a:lnTo>
                <a:lnTo>
                  <a:pt x="1129284" y="1480690"/>
                </a:lnTo>
                <a:lnTo>
                  <a:pt x="0" y="1480690"/>
                </a:lnTo>
                <a:lnTo>
                  <a:pt x="0" y="0"/>
                </a:lnTo>
                <a:close/>
              </a:path>
            </a:pathLst>
          </a:custGeom>
          <a:blipFill>
            <a:blip r:embed="rId6"/>
            <a:stretch>
              <a:fillRect l="-56" r="-47"/>
            </a:stretch>
          </a:blipFill>
        </p:spPr>
        <p:txBody>
          <a:bodyPr/>
          <a:lstStyle/>
          <a:p>
            <a:endParaRPr lang="en-US"/>
          </a:p>
        </p:txBody>
      </p:sp>
      <p:sp>
        <p:nvSpPr>
          <p:cNvPr id="7" name="Freeform 7"/>
          <p:cNvSpPr/>
          <p:nvPr/>
        </p:nvSpPr>
        <p:spPr>
          <a:xfrm>
            <a:off x="9703782" y="8325087"/>
            <a:ext cx="1656207" cy="1141390"/>
          </a:xfrm>
          <a:custGeom>
            <a:avLst/>
            <a:gdLst/>
            <a:ahLst/>
            <a:cxnLst/>
            <a:rect l="l" t="t" r="r" b="b"/>
            <a:pathLst>
              <a:path w="1656207" h="1141390">
                <a:moveTo>
                  <a:pt x="0" y="0"/>
                </a:moveTo>
                <a:lnTo>
                  <a:pt x="1656207" y="0"/>
                </a:lnTo>
                <a:lnTo>
                  <a:pt x="1656207" y="1141390"/>
                </a:lnTo>
                <a:lnTo>
                  <a:pt x="0" y="1141390"/>
                </a:lnTo>
                <a:lnTo>
                  <a:pt x="0" y="0"/>
                </a:lnTo>
                <a:close/>
              </a:path>
            </a:pathLst>
          </a:custGeom>
          <a:blipFill>
            <a:blip r:embed="rId7"/>
            <a:stretch>
              <a:fillRect t="-4412" b="-4413"/>
            </a:stretch>
          </a:blipFill>
        </p:spPr>
        <p:txBody>
          <a:bodyPr/>
          <a:lstStyle/>
          <a:p>
            <a:endParaRPr lang="en-US"/>
          </a:p>
        </p:txBody>
      </p:sp>
      <p:sp>
        <p:nvSpPr>
          <p:cNvPr id="8" name="Freeform 8"/>
          <p:cNvSpPr/>
          <p:nvPr/>
        </p:nvSpPr>
        <p:spPr>
          <a:xfrm>
            <a:off x="11703239" y="8411635"/>
            <a:ext cx="2802512" cy="711622"/>
          </a:xfrm>
          <a:custGeom>
            <a:avLst/>
            <a:gdLst/>
            <a:ahLst/>
            <a:cxnLst/>
            <a:rect l="l" t="t" r="r" b="b"/>
            <a:pathLst>
              <a:path w="2802512" h="711622">
                <a:moveTo>
                  <a:pt x="0" y="0"/>
                </a:moveTo>
                <a:lnTo>
                  <a:pt x="2802512" y="0"/>
                </a:lnTo>
                <a:lnTo>
                  <a:pt x="2802512" y="711622"/>
                </a:lnTo>
                <a:lnTo>
                  <a:pt x="0" y="711622"/>
                </a:lnTo>
                <a:lnTo>
                  <a:pt x="0" y="0"/>
                </a:lnTo>
                <a:close/>
              </a:path>
            </a:pathLst>
          </a:custGeom>
          <a:blipFill>
            <a:blip r:embed="rId8"/>
            <a:stretch>
              <a:fillRect t="-164" b="-178"/>
            </a:stretch>
          </a:blipFill>
        </p:spPr>
        <p:txBody>
          <a:bodyPr/>
          <a:lstStyle/>
          <a:p>
            <a:endParaRPr lang="en-US"/>
          </a:p>
        </p:txBody>
      </p:sp>
      <p:sp>
        <p:nvSpPr>
          <p:cNvPr id="10" name="Freeform 10"/>
          <p:cNvSpPr/>
          <p:nvPr/>
        </p:nvSpPr>
        <p:spPr>
          <a:xfrm>
            <a:off x="15316200" y="8717113"/>
            <a:ext cx="1862585" cy="711603"/>
          </a:xfrm>
          <a:custGeom>
            <a:avLst/>
            <a:gdLst/>
            <a:ahLst/>
            <a:cxnLst/>
            <a:rect l="l" t="t" r="r" b="b"/>
            <a:pathLst>
              <a:path w="1862585" h="711603">
                <a:moveTo>
                  <a:pt x="0" y="0"/>
                </a:moveTo>
                <a:lnTo>
                  <a:pt x="1862585" y="0"/>
                </a:lnTo>
                <a:lnTo>
                  <a:pt x="1862585" y="711604"/>
                </a:lnTo>
                <a:lnTo>
                  <a:pt x="0" y="711604"/>
                </a:lnTo>
                <a:lnTo>
                  <a:pt x="0" y="0"/>
                </a:lnTo>
                <a:close/>
              </a:path>
            </a:pathLst>
          </a:custGeom>
          <a:blipFill>
            <a:blip r:embed="rId9"/>
            <a:stretch>
              <a:fillRect t="-80863" b="-80881"/>
            </a:stretch>
          </a:blipFill>
        </p:spPr>
        <p:txBody>
          <a:bodyPr/>
          <a:lstStyle/>
          <a:p>
            <a:endParaRPr lang="en-US"/>
          </a:p>
        </p:txBody>
      </p:sp>
      <p:sp>
        <p:nvSpPr>
          <p:cNvPr id="12" name="TextBox 12"/>
          <p:cNvSpPr txBox="1"/>
          <p:nvPr/>
        </p:nvSpPr>
        <p:spPr>
          <a:xfrm>
            <a:off x="627059" y="1063933"/>
            <a:ext cx="86516" cy="674132"/>
          </a:xfrm>
          <a:prstGeom prst="rect">
            <a:avLst/>
          </a:prstGeom>
        </p:spPr>
        <p:txBody>
          <a:bodyPr lIns="0" tIns="0" rIns="0" bIns="0" rtlCol="0" anchor="t">
            <a:spAutoFit/>
          </a:bodyPr>
          <a:lstStyle/>
          <a:p>
            <a:pPr algn="l">
              <a:lnSpc>
                <a:spcPts val="6006"/>
              </a:lnSpc>
            </a:pPr>
            <a:r>
              <a:rPr lang="en-US" sz="2402">
                <a:solidFill>
                  <a:srgbClr val="FFFFFF"/>
                </a:solidFill>
                <a:latin typeface="Arimo Medium"/>
                <a:ea typeface="Arimo Medium"/>
                <a:cs typeface="Arimo Medium"/>
                <a:sym typeface="Arimo"/>
              </a:rPr>
              <a:t> </a:t>
            </a:r>
          </a:p>
        </p:txBody>
      </p:sp>
      <p:sp>
        <p:nvSpPr>
          <p:cNvPr id="13" name="TextBox 13"/>
          <p:cNvSpPr txBox="1"/>
          <p:nvPr/>
        </p:nvSpPr>
        <p:spPr>
          <a:xfrm>
            <a:off x="1721636" y="1645797"/>
            <a:ext cx="15029893" cy="5629298"/>
          </a:xfrm>
          <a:prstGeom prst="rect">
            <a:avLst/>
          </a:prstGeom>
        </p:spPr>
        <p:txBody>
          <a:bodyPr wrap="square" lIns="0" tIns="0" rIns="0" bIns="0" rtlCol="0" anchor="t">
            <a:spAutoFit/>
          </a:bodyPr>
          <a:lstStyle/>
          <a:p>
            <a:pPr algn="l">
              <a:lnSpc>
                <a:spcPts val="3363"/>
              </a:lnSpc>
            </a:pPr>
            <a:r>
              <a:rPr lang="en-GB" sz="2500" dirty="0">
                <a:solidFill>
                  <a:srgbClr val="FFFFFF"/>
                </a:solidFill>
                <a:latin typeface="Arimo Medium"/>
                <a:ea typeface="Arimo Medium"/>
                <a:cs typeface="Arimo Medium"/>
                <a:sym typeface="Arimo"/>
              </a:rPr>
              <a:t>AA Advisors has a dedicated real assets capability covering infrastructure, real estate, energy transition, natural capital and other asset-backed strategies across both global and country-specific mandates. Our approach is grounded in the intelligence we gather from our global LP network, enabling us to match managers with investors based on mandate fit, allocation priorities and current appetite. </a:t>
            </a:r>
          </a:p>
          <a:p>
            <a:pPr algn="l">
              <a:lnSpc>
                <a:spcPts val="3363"/>
              </a:lnSpc>
            </a:pPr>
            <a:endParaRPr lang="en-GB" sz="2500" dirty="0">
              <a:solidFill>
                <a:srgbClr val="FFFFFF"/>
              </a:solidFill>
              <a:latin typeface="Arimo Medium"/>
              <a:ea typeface="Arimo Medium"/>
              <a:cs typeface="Arimo Medium"/>
              <a:sym typeface="Arimo"/>
            </a:endParaRPr>
          </a:p>
          <a:p>
            <a:pPr algn="l">
              <a:lnSpc>
                <a:spcPts val="3363"/>
              </a:lnSpc>
            </a:pPr>
            <a:r>
              <a:rPr lang="en-GB" sz="2500" dirty="0">
                <a:solidFill>
                  <a:srgbClr val="FFFFFF"/>
                </a:solidFill>
                <a:latin typeface="Arimo Medium"/>
                <a:ea typeface="Arimo Medium"/>
                <a:cs typeface="Arimo Medium"/>
                <a:sym typeface="Arimo"/>
              </a:rPr>
              <a:t>Real assets investors often sit within distinct specialist teams and investment committees, with decision-making structures that differ from those covering private equity or private credit. At the same time, traditional boundaries between infrastructure, real estate, energy and natural capital are becoming increasingly fluid. Institutional investors are taking a more thematic and cross-sector approach to areas such as digital infrastructure, data centres, energy transition, logistics, housing and other essential assets. AA’s coverage reflects this evolution, combining specialist investor relationships with a broader understanding of how real asset allocations are being structured across markets.</a:t>
            </a:r>
            <a:endParaRPr lang="en-US" sz="2500" dirty="0">
              <a:solidFill>
                <a:srgbClr val="FFFFFF"/>
              </a:solidFill>
              <a:latin typeface="Arimo Medium"/>
              <a:ea typeface="Arimo Medium"/>
              <a:cs typeface="Arimo Medium"/>
              <a:sym typeface="Arimo"/>
            </a:endParaRPr>
          </a:p>
          <a:p>
            <a:pPr algn="l">
              <a:lnSpc>
                <a:spcPts val="3363"/>
              </a:lnSpc>
            </a:pPr>
            <a:endParaRPr lang="en-US" sz="2402" dirty="0">
              <a:solidFill>
                <a:srgbClr val="FFFFFF"/>
              </a:solidFill>
              <a:latin typeface="Arimo Medium"/>
              <a:ea typeface="Arimo Medium"/>
              <a:cs typeface="Arimo Medium"/>
              <a:sym typeface="Arimo"/>
            </a:endParaRPr>
          </a:p>
        </p:txBody>
      </p:sp>
      <p:grpSp>
        <p:nvGrpSpPr>
          <p:cNvPr id="15" name="Group 4">
            <a:extLst>
              <a:ext uri="{FF2B5EF4-FFF2-40B4-BE49-F238E27FC236}">
                <a16:creationId xmlns:a16="http://schemas.microsoft.com/office/drawing/2014/main" id="{8E1090DA-4EC5-3F0E-5691-36B8E0F982AB}"/>
              </a:ext>
            </a:extLst>
          </p:cNvPr>
          <p:cNvGrpSpPr/>
          <p:nvPr/>
        </p:nvGrpSpPr>
        <p:grpSpPr>
          <a:xfrm>
            <a:off x="198" y="285389"/>
            <a:ext cx="18287604" cy="971911"/>
            <a:chOff x="0" y="0"/>
            <a:chExt cx="24383472" cy="1295881"/>
          </a:xfrm>
        </p:grpSpPr>
        <p:sp>
          <p:nvSpPr>
            <p:cNvPr id="16" name="Freeform 5">
              <a:extLst>
                <a:ext uri="{FF2B5EF4-FFF2-40B4-BE49-F238E27FC236}">
                  <a16:creationId xmlns:a16="http://schemas.microsoft.com/office/drawing/2014/main" id="{5E8AE57E-C95A-F40D-555F-B5122347D787}"/>
                </a:ext>
              </a:extLst>
            </p:cNvPr>
            <p:cNvSpPr/>
            <p:nvPr/>
          </p:nvSpPr>
          <p:spPr>
            <a:xfrm>
              <a:off x="0" y="0"/>
              <a:ext cx="24383471" cy="1025921"/>
            </a:xfrm>
            <a:custGeom>
              <a:avLst/>
              <a:gdLst/>
              <a:ahLst/>
              <a:cxnLst/>
              <a:rect l="l" t="t" r="r" b="b"/>
              <a:pathLst>
                <a:path w="24383471" h="1025921">
                  <a:moveTo>
                    <a:pt x="0" y="0"/>
                  </a:moveTo>
                  <a:lnTo>
                    <a:pt x="24383471" y="0"/>
                  </a:lnTo>
                  <a:lnTo>
                    <a:pt x="24383471" y="1025921"/>
                  </a:lnTo>
                  <a:lnTo>
                    <a:pt x="0" y="1025921"/>
                  </a:lnTo>
                  <a:close/>
                </a:path>
              </a:pathLst>
            </a:custGeom>
            <a:solidFill>
              <a:srgbClr val="000000">
                <a:alpha val="0"/>
              </a:srgbClr>
            </a:solidFill>
          </p:spPr>
          <p:txBody>
            <a:bodyPr/>
            <a:lstStyle/>
            <a:p>
              <a:endParaRPr lang="en-US" dirty="0"/>
            </a:p>
          </p:txBody>
        </p:sp>
        <p:sp>
          <p:nvSpPr>
            <p:cNvPr id="17" name="TextBox 6">
              <a:extLst>
                <a:ext uri="{FF2B5EF4-FFF2-40B4-BE49-F238E27FC236}">
                  <a16:creationId xmlns:a16="http://schemas.microsoft.com/office/drawing/2014/main" id="{715AFAEC-DD30-E65C-F6E1-7DD0268421D1}"/>
                </a:ext>
              </a:extLst>
            </p:cNvPr>
            <p:cNvSpPr txBox="1"/>
            <p:nvPr/>
          </p:nvSpPr>
          <p:spPr>
            <a:xfrm>
              <a:off x="0" y="269960"/>
              <a:ext cx="24383472" cy="1025921"/>
            </a:xfrm>
            <a:prstGeom prst="rect">
              <a:avLst/>
            </a:prstGeom>
          </p:spPr>
          <p:txBody>
            <a:bodyPr lIns="0" tIns="0" rIns="0" bIns="0" rtlCol="0" anchor="t"/>
            <a:lstStyle/>
            <a:p>
              <a:pPr algn="ctr">
                <a:lnSpc>
                  <a:spcPts val="5999"/>
                </a:lnSpc>
              </a:pPr>
              <a:r>
                <a:rPr lang="en-US" sz="4999" spc="46" dirty="0">
                  <a:solidFill>
                    <a:srgbClr val="FFFFFF"/>
                  </a:solidFill>
                  <a:latin typeface="League Spartan"/>
                  <a:ea typeface="League Spartan"/>
                  <a:cs typeface="League Spartan"/>
                  <a:sym typeface="League Spartan"/>
                </a:rPr>
                <a:t>Sample of Previous Real Assets Mandates</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2"/>
            <a:stretch>
              <a:fillRect t="-208873" b="-428777"/>
            </a:stretch>
          </a:blipFill>
        </p:spPr>
        <p:txBody>
          <a:bodyPr/>
          <a:lstStyle/>
          <a:p>
            <a:endParaRPr lang="en-US"/>
          </a:p>
        </p:txBody>
      </p:sp>
      <p:sp>
        <p:nvSpPr>
          <p:cNvPr id="3" name="Freeform 3"/>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3"/>
            <a:stretch>
              <a:fillRect l="-4" t="-19787"/>
            </a:stretch>
          </a:blipFill>
        </p:spPr>
        <p:txBody>
          <a:bodyPr/>
          <a:lstStyle/>
          <a:p>
            <a:endParaRPr lang="en-US"/>
          </a:p>
        </p:txBody>
      </p:sp>
      <p:sp>
        <p:nvSpPr>
          <p:cNvPr id="4" name="Freeform 4"/>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3"/>
            <a:stretch>
              <a:fillRect t="-19791" r="-8690"/>
            </a:stretch>
          </a:blipFill>
        </p:spPr>
        <p:txBody>
          <a:bodyPr/>
          <a:lstStyle/>
          <a:p>
            <a:endParaRPr lang="en-US"/>
          </a:p>
        </p:txBody>
      </p:sp>
      <p:sp>
        <p:nvSpPr>
          <p:cNvPr id="7" name="TextBox 7"/>
          <p:cNvSpPr txBox="1"/>
          <p:nvPr/>
        </p:nvSpPr>
        <p:spPr>
          <a:xfrm>
            <a:off x="2195356" y="5403601"/>
            <a:ext cx="13897289" cy="1568699"/>
          </a:xfrm>
          <a:prstGeom prst="rect">
            <a:avLst/>
          </a:prstGeom>
        </p:spPr>
        <p:txBody>
          <a:bodyPr lIns="0" tIns="0" rIns="0" bIns="0" rtlCol="0" anchor="t">
            <a:spAutoFit/>
          </a:bodyPr>
          <a:lstStyle/>
          <a:p>
            <a:pPr algn="ctr"/>
            <a:r>
              <a:rPr lang="en-US" sz="3398" spc="333" dirty="0">
                <a:solidFill>
                  <a:srgbClr val="1F497D"/>
                </a:solidFill>
                <a:latin typeface="Arimo Medium"/>
                <a:ea typeface="Arimo Medium"/>
                <a:cs typeface="Arimo Medium"/>
                <a:sym typeface="Arimo"/>
              </a:rPr>
              <a:t>AA recognizes that a tried-and-tested sales infrastructure, process and strong project management are critical to successful fundraising.</a:t>
            </a:r>
          </a:p>
        </p:txBody>
      </p:sp>
      <p:sp>
        <p:nvSpPr>
          <p:cNvPr id="9" name="TextBox 5">
            <a:extLst>
              <a:ext uri="{FF2B5EF4-FFF2-40B4-BE49-F238E27FC236}">
                <a16:creationId xmlns:a16="http://schemas.microsoft.com/office/drawing/2014/main" id="{0C425F17-B1E1-8EE0-D873-407D61331E2F}"/>
              </a:ext>
            </a:extLst>
          </p:cNvPr>
          <p:cNvSpPr txBox="1"/>
          <p:nvPr/>
        </p:nvSpPr>
        <p:spPr>
          <a:xfrm>
            <a:off x="2573603" y="2405726"/>
            <a:ext cx="13140795" cy="2432974"/>
          </a:xfrm>
          <a:prstGeom prst="rect">
            <a:avLst/>
          </a:prstGeom>
        </p:spPr>
        <p:txBody>
          <a:bodyPr lIns="0" tIns="0" rIns="0" bIns="0" rtlCol="0" anchor="t">
            <a:spAutoFit/>
          </a:bodyPr>
          <a:lstStyle/>
          <a:p>
            <a:pPr algn="ctr">
              <a:lnSpc>
                <a:spcPts val="9743"/>
              </a:lnSpc>
            </a:pPr>
            <a:r>
              <a:rPr lang="en-US" sz="6959" b="1" spc="695" dirty="0">
                <a:solidFill>
                  <a:srgbClr val="4572A7"/>
                </a:solidFill>
                <a:latin typeface="League Spartan"/>
                <a:ea typeface="League Spartan"/>
                <a:cs typeface="League Spartan"/>
                <a:sym typeface="League Spartan"/>
              </a:rPr>
              <a:t>PROJECT MANAGEMENT SERVICES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1200120">
            <a:off x="-826970" y="7150656"/>
            <a:ext cx="5921388" cy="3791341"/>
            <a:chOff x="0" y="0"/>
            <a:chExt cx="7895184" cy="5055121"/>
          </a:xfrm>
        </p:grpSpPr>
        <p:sp>
          <p:nvSpPr>
            <p:cNvPr id="3" name="Freeform 3"/>
            <p:cNvSpPr/>
            <p:nvPr/>
          </p:nvSpPr>
          <p:spPr>
            <a:xfrm>
              <a:off x="0" y="0"/>
              <a:ext cx="7895209" cy="5055108"/>
            </a:xfrm>
            <a:custGeom>
              <a:avLst/>
              <a:gdLst/>
              <a:ahLst/>
              <a:cxnLst/>
              <a:rect l="l" t="t" r="r" b="b"/>
              <a:pathLst>
                <a:path w="7895209" h="5055108">
                  <a:moveTo>
                    <a:pt x="0" y="0"/>
                  </a:moveTo>
                  <a:lnTo>
                    <a:pt x="1840103" y="5055108"/>
                  </a:lnTo>
                  <a:lnTo>
                    <a:pt x="7808976" y="2882392"/>
                  </a:lnTo>
                  <a:lnTo>
                    <a:pt x="7895209" y="259715"/>
                  </a:lnTo>
                  <a:lnTo>
                    <a:pt x="0" y="0"/>
                  </a:lnTo>
                  <a:close/>
                </a:path>
              </a:pathLst>
            </a:custGeom>
            <a:blipFill>
              <a:blip r:embed="rId2"/>
              <a:stretch>
                <a:fillRect l="-56335" t="-2742" b="-46726"/>
              </a:stretch>
            </a:blipFill>
          </p:spPr>
          <p:txBody>
            <a:bodyPr/>
            <a:lstStyle/>
            <a:p>
              <a:endParaRPr lang="en-US"/>
            </a:p>
          </p:txBody>
        </p:sp>
      </p:grpSp>
      <p:sp>
        <p:nvSpPr>
          <p:cNvPr id="4" name="Freeform 4"/>
          <p:cNvSpPr/>
          <p:nvPr/>
        </p:nvSpPr>
        <p:spPr>
          <a:xfrm>
            <a:off x="2267969" y="8412747"/>
            <a:ext cx="4319778" cy="426577"/>
          </a:xfrm>
          <a:custGeom>
            <a:avLst/>
            <a:gdLst/>
            <a:ahLst/>
            <a:cxnLst/>
            <a:rect l="l" t="t" r="r" b="b"/>
            <a:pathLst>
              <a:path w="4319778" h="426577">
                <a:moveTo>
                  <a:pt x="0" y="0"/>
                </a:moveTo>
                <a:lnTo>
                  <a:pt x="4319778" y="0"/>
                </a:lnTo>
                <a:lnTo>
                  <a:pt x="4319778" y="426577"/>
                </a:lnTo>
                <a:lnTo>
                  <a:pt x="0" y="426577"/>
                </a:lnTo>
                <a:lnTo>
                  <a:pt x="0" y="0"/>
                </a:lnTo>
                <a:close/>
              </a:path>
            </a:pathLst>
          </a:custGeom>
          <a:blipFill>
            <a:blip r:embed="rId3"/>
            <a:stretch>
              <a:fillRect t="-100000" b="-2"/>
            </a:stretch>
          </a:blipFill>
        </p:spPr>
        <p:txBody>
          <a:bodyPr/>
          <a:lstStyle/>
          <a:p>
            <a:endParaRPr lang="en-US"/>
          </a:p>
        </p:txBody>
      </p:sp>
      <p:sp>
        <p:nvSpPr>
          <p:cNvPr id="5" name="Freeform 5"/>
          <p:cNvSpPr/>
          <p:nvPr/>
        </p:nvSpPr>
        <p:spPr>
          <a:xfrm>
            <a:off x="6984111" y="8412747"/>
            <a:ext cx="4319778" cy="426577"/>
          </a:xfrm>
          <a:custGeom>
            <a:avLst/>
            <a:gdLst/>
            <a:ahLst/>
            <a:cxnLst/>
            <a:rect l="l" t="t" r="r" b="b"/>
            <a:pathLst>
              <a:path w="4319778" h="426577">
                <a:moveTo>
                  <a:pt x="0" y="0"/>
                </a:moveTo>
                <a:lnTo>
                  <a:pt x="4319778" y="0"/>
                </a:lnTo>
                <a:lnTo>
                  <a:pt x="4319778" y="426577"/>
                </a:lnTo>
                <a:lnTo>
                  <a:pt x="0" y="426577"/>
                </a:lnTo>
                <a:lnTo>
                  <a:pt x="0" y="0"/>
                </a:lnTo>
                <a:close/>
              </a:path>
            </a:pathLst>
          </a:custGeom>
          <a:blipFill>
            <a:blip r:embed="rId3"/>
            <a:stretch>
              <a:fillRect t="-100000" b="-2"/>
            </a:stretch>
          </a:blipFill>
        </p:spPr>
        <p:txBody>
          <a:bodyPr/>
          <a:lstStyle/>
          <a:p>
            <a:endParaRPr lang="en-US"/>
          </a:p>
        </p:txBody>
      </p:sp>
      <p:sp>
        <p:nvSpPr>
          <p:cNvPr id="6" name="Freeform 6"/>
          <p:cNvSpPr/>
          <p:nvPr/>
        </p:nvSpPr>
        <p:spPr>
          <a:xfrm>
            <a:off x="11703939" y="8412747"/>
            <a:ext cx="4319778" cy="426577"/>
          </a:xfrm>
          <a:custGeom>
            <a:avLst/>
            <a:gdLst/>
            <a:ahLst/>
            <a:cxnLst/>
            <a:rect l="l" t="t" r="r" b="b"/>
            <a:pathLst>
              <a:path w="4319778" h="426577">
                <a:moveTo>
                  <a:pt x="0" y="0"/>
                </a:moveTo>
                <a:lnTo>
                  <a:pt x="4319778" y="0"/>
                </a:lnTo>
                <a:lnTo>
                  <a:pt x="4319778" y="426577"/>
                </a:lnTo>
                <a:lnTo>
                  <a:pt x="0" y="426577"/>
                </a:lnTo>
                <a:lnTo>
                  <a:pt x="0" y="0"/>
                </a:lnTo>
                <a:close/>
              </a:path>
            </a:pathLst>
          </a:custGeom>
          <a:blipFill>
            <a:blip r:embed="rId3"/>
            <a:stretch>
              <a:fillRect t="-100000" b="-2"/>
            </a:stretch>
          </a:blipFill>
        </p:spPr>
        <p:txBody>
          <a:bodyPr/>
          <a:lstStyle/>
          <a:p>
            <a:endParaRPr lang="en-US"/>
          </a:p>
        </p:txBody>
      </p:sp>
      <p:sp>
        <p:nvSpPr>
          <p:cNvPr id="7" name="Freeform 7"/>
          <p:cNvSpPr/>
          <p:nvPr/>
        </p:nvSpPr>
        <p:spPr>
          <a:xfrm>
            <a:off x="113805" y="4133593"/>
            <a:ext cx="4392425" cy="6035926"/>
          </a:xfrm>
          <a:custGeom>
            <a:avLst/>
            <a:gdLst/>
            <a:ahLst/>
            <a:cxnLst/>
            <a:rect l="l" t="t" r="r" b="b"/>
            <a:pathLst>
              <a:path w="4392425" h="6035926">
                <a:moveTo>
                  <a:pt x="0" y="0"/>
                </a:moveTo>
                <a:lnTo>
                  <a:pt x="4392425" y="0"/>
                </a:lnTo>
                <a:lnTo>
                  <a:pt x="4392425" y="6035926"/>
                </a:lnTo>
                <a:lnTo>
                  <a:pt x="0" y="603592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4635751" y="4154424"/>
            <a:ext cx="4516631" cy="6015104"/>
          </a:xfrm>
          <a:custGeom>
            <a:avLst/>
            <a:gdLst/>
            <a:ahLst/>
            <a:cxnLst/>
            <a:rect l="l" t="t" r="r" b="b"/>
            <a:pathLst>
              <a:path w="4516631" h="6015104">
                <a:moveTo>
                  <a:pt x="0" y="0"/>
                </a:moveTo>
                <a:lnTo>
                  <a:pt x="4516631" y="0"/>
                </a:lnTo>
                <a:lnTo>
                  <a:pt x="4516631" y="6015104"/>
                </a:lnTo>
                <a:lnTo>
                  <a:pt x="0" y="601510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9178928" y="4160777"/>
            <a:ext cx="4615691" cy="6008751"/>
          </a:xfrm>
          <a:custGeom>
            <a:avLst/>
            <a:gdLst/>
            <a:ahLst/>
            <a:cxnLst/>
            <a:rect l="l" t="t" r="r" b="b"/>
            <a:pathLst>
              <a:path w="4615691" h="6008751">
                <a:moveTo>
                  <a:pt x="0" y="0"/>
                </a:moveTo>
                <a:lnTo>
                  <a:pt x="4615691" y="0"/>
                </a:lnTo>
                <a:lnTo>
                  <a:pt x="4615691" y="6008751"/>
                </a:lnTo>
                <a:lnTo>
                  <a:pt x="0" y="600875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0" name="Group 10"/>
          <p:cNvGrpSpPr>
            <a:grpSpLocks noChangeAspect="1"/>
          </p:cNvGrpSpPr>
          <p:nvPr/>
        </p:nvGrpSpPr>
        <p:grpSpPr>
          <a:xfrm rot="1200120">
            <a:off x="14043489" y="-526142"/>
            <a:ext cx="4987347" cy="3463957"/>
            <a:chOff x="0" y="0"/>
            <a:chExt cx="6649796" cy="4618609"/>
          </a:xfrm>
        </p:grpSpPr>
        <p:sp>
          <p:nvSpPr>
            <p:cNvPr id="11" name="Freeform 11"/>
            <p:cNvSpPr/>
            <p:nvPr/>
          </p:nvSpPr>
          <p:spPr>
            <a:xfrm>
              <a:off x="0" y="0"/>
              <a:ext cx="6649847" cy="4618609"/>
            </a:xfrm>
            <a:custGeom>
              <a:avLst/>
              <a:gdLst/>
              <a:ahLst/>
              <a:cxnLst/>
              <a:rect l="l" t="t" r="r" b="b"/>
              <a:pathLst>
                <a:path w="6649847" h="4618609">
                  <a:moveTo>
                    <a:pt x="86360" y="1777111"/>
                  </a:moveTo>
                  <a:lnTo>
                    <a:pt x="3429" y="4296664"/>
                  </a:lnTo>
                  <a:lnTo>
                    <a:pt x="0" y="4399915"/>
                  </a:lnTo>
                  <a:lnTo>
                    <a:pt x="6649847" y="4618609"/>
                  </a:lnTo>
                  <a:lnTo>
                    <a:pt x="4968621" y="0"/>
                  </a:lnTo>
                  <a:close/>
                </a:path>
              </a:pathLst>
            </a:custGeom>
            <a:blipFill>
              <a:blip r:embed="rId2"/>
              <a:stretch>
                <a:fillRect l="-1" t="-59644" r="-85612" b="-3950"/>
              </a:stretch>
            </a:blipFill>
          </p:spPr>
          <p:txBody>
            <a:bodyPr/>
            <a:lstStyle/>
            <a:p>
              <a:endParaRPr lang="en-US"/>
            </a:p>
          </p:txBody>
        </p:sp>
      </p:grpSp>
      <p:sp>
        <p:nvSpPr>
          <p:cNvPr id="12" name="Freeform 12"/>
          <p:cNvSpPr/>
          <p:nvPr/>
        </p:nvSpPr>
        <p:spPr>
          <a:xfrm>
            <a:off x="1506626" y="4312710"/>
            <a:ext cx="1523505" cy="1523381"/>
          </a:xfrm>
          <a:custGeom>
            <a:avLst/>
            <a:gdLst/>
            <a:ahLst/>
            <a:cxnLst/>
            <a:rect l="l" t="t" r="r" b="b"/>
            <a:pathLst>
              <a:path w="1523505" h="1523381">
                <a:moveTo>
                  <a:pt x="0" y="0"/>
                </a:moveTo>
                <a:lnTo>
                  <a:pt x="1523505" y="0"/>
                </a:lnTo>
                <a:lnTo>
                  <a:pt x="1523505" y="1523381"/>
                </a:lnTo>
                <a:lnTo>
                  <a:pt x="0" y="15233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3" name="Group 13"/>
          <p:cNvGrpSpPr>
            <a:grpSpLocks noChangeAspect="1"/>
          </p:cNvGrpSpPr>
          <p:nvPr/>
        </p:nvGrpSpPr>
        <p:grpSpPr>
          <a:xfrm>
            <a:off x="5866362" y="4375490"/>
            <a:ext cx="1451543" cy="1480595"/>
            <a:chOff x="0" y="0"/>
            <a:chExt cx="1451546" cy="1480591"/>
          </a:xfrm>
        </p:grpSpPr>
        <p:sp>
          <p:nvSpPr>
            <p:cNvPr id="14" name="Freeform 14"/>
            <p:cNvSpPr/>
            <p:nvPr/>
          </p:nvSpPr>
          <p:spPr>
            <a:xfrm>
              <a:off x="0" y="-127"/>
              <a:ext cx="1451356" cy="1480693"/>
            </a:xfrm>
            <a:custGeom>
              <a:avLst/>
              <a:gdLst/>
              <a:ahLst/>
              <a:cxnLst/>
              <a:rect l="l" t="t" r="r" b="b"/>
              <a:pathLst>
                <a:path w="1451356" h="1480693">
                  <a:moveTo>
                    <a:pt x="306324" y="314960"/>
                  </a:moveTo>
                  <a:cubicBezTo>
                    <a:pt x="290703" y="329692"/>
                    <a:pt x="275971" y="343535"/>
                    <a:pt x="261112" y="356489"/>
                  </a:cubicBezTo>
                  <a:cubicBezTo>
                    <a:pt x="243967" y="368427"/>
                    <a:pt x="236601" y="390017"/>
                    <a:pt x="242824" y="409956"/>
                  </a:cubicBezTo>
                  <a:cubicBezTo>
                    <a:pt x="247396" y="429260"/>
                    <a:pt x="250825" y="448818"/>
                    <a:pt x="252857" y="468630"/>
                  </a:cubicBezTo>
                  <a:cubicBezTo>
                    <a:pt x="253619" y="474472"/>
                    <a:pt x="254381" y="480314"/>
                    <a:pt x="255143" y="486537"/>
                  </a:cubicBezTo>
                  <a:lnTo>
                    <a:pt x="239903" y="478282"/>
                  </a:lnTo>
                  <a:cubicBezTo>
                    <a:pt x="220980" y="467487"/>
                    <a:pt x="201549" y="457962"/>
                    <a:pt x="181610" y="449453"/>
                  </a:cubicBezTo>
                  <a:cubicBezTo>
                    <a:pt x="166243" y="443865"/>
                    <a:pt x="149479" y="443865"/>
                    <a:pt x="134112" y="449453"/>
                  </a:cubicBezTo>
                  <a:cubicBezTo>
                    <a:pt x="114427" y="457835"/>
                    <a:pt x="95250" y="467233"/>
                    <a:pt x="76581" y="477901"/>
                  </a:cubicBezTo>
                  <a:cubicBezTo>
                    <a:pt x="71374" y="480695"/>
                    <a:pt x="66167" y="483616"/>
                    <a:pt x="60706" y="486537"/>
                  </a:cubicBezTo>
                  <a:cubicBezTo>
                    <a:pt x="61849" y="480441"/>
                    <a:pt x="62865" y="474599"/>
                    <a:pt x="63881" y="468757"/>
                  </a:cubicBezTo>
                  <a:cubicBezTo>
                    <a:pt x="68199" y="447294"/>
                    <a:pt x="71374" y="425704"/>
                    <a:pt x="73406" y="403987"/>
                  </a:cubicBezTo>
                  <a:cubicBezTo>
                    <a:pt x="74168" y="388493"/>
                    <a:pt x="69215" y="373253"/>
                    <a:pt x="59436" y="361188"/>
                  </a:cubicBezTo>
                  <a:cubicBezTo>
                    <a:pt x="44831" y="344805"/>
                    <a:pt x="29337" y="329184"/>
                    <a:pt x="13081" y="314452"/>
                  </a:cubicBezTo>
                  <a:cubicBezTo>
                    <a:pt x="8763" y="310388"/>
                    <a:pt x="4445" y="306324"/>
                    <a:pt x="0" y="302133"/>
                  </a:cubicBezTo>
                  <a:lnTo>
                    <a:pt x="18034" y="299212"/>
                  </a:lnTo>
                  <a:cubicBezTo>
                    <a:pt x="39243" y="295783"/>
                    <a:pt x="59436" y="292608"/>
                    <a:pt x="79248" y="290195"/>
                  </a:cubicBezTo>
                  <a:cubicBezTo>
                    <a:pt x="99187" y="289179"/>
                    <a:pt x="116459" y="276479"/>
                    <a:pt x="123571" y="257810"/>
                  </a:cubicBezTo>
                  <a:cubicBezTo>
                    <a:pt x="131572" y="239522"/>
                    <a:pt x="140843" y="221488"/>
                    <a:pt x="150495" y="202438"/>
                  </a:cubicBezTo>
                  <a:cubicBezTo>
                    <a:pt x="153035" y="197358"/>
                    <a:pt x="155702" y="192278"/>
                    <a:pt x="158242" y="187071"/>
                  </a:cubicBezTo>
                  <a:cubicBezTo>
                    <a:pt x="160655" y="191770"/>
                    <a:pt x="163195" y="196342"/>
                    <a:pt x="165481" y="200914"/>
                  </a:cubicBezTo>
                  <a:cubicBezTo>
                    <a:pt x="174117" y="216662"/>
                    <a:pt x="181864" y="232918"/>
                    <a:pt x="188722" y="249555"/>
                  </a:cubicBezTo>
                  <a:cubicBezTo>
                    <a:pt x="196723" y="274574"/>
                    <a:pt x="219964" y="291465"/>
                    <a:pt x="246253" y="291465"/>
                  </a:cubicBezTo>
                  <a:cubicBezTo>
                    <a:pt x="263525" y="292735"/>
                    <a:pt x="280670" y="295656"/>
                    <a:pt x="300736" y="299085"/>
                  </a:cubicBezTo>
                  <a:cubicBezTo>
                    <a:pt x="306832" y="300101"/>
                    <a:pt x="313182" y="301117"/>
                    <a:pt x="319913" y="302260"/>
                  </a:cubicBezTo>
                  <a:cubicBezTo>
                    <a:pt x="315341" y="306578"/>
                    <a:pt x="310769" y="310896"/>
                    <a:pt x="306451" y="314960"/>
                  </a:cubicBezTo>
                  <a:close/>
                  <a:moveTo>
                    <a:pt x="420751" y="1107821"/>
                  </a:moveTo>
                  <a:cubicBezTo>
                    <a:pt x="419354" y="1109853"/>
                    <a:pt x="417957" y="1111885"/>
                    <a:pt x="416052" y="1114298"/>
                  </a:cubicBezTo>
                  <a:cubicBezTo>
                    <a:pt x="388366" y="1082802"/>
                    <a:pt x="367157" y="1046226"/>
                    <a:pt x="353441" y="1006602"/>
                  </a:cubicBezTo>
                  <a:cubicBezTo>
                    <a:pt x="290830" y="836422"/>
                    <a:pt x="353187" y="645541"/>
                    <a:pt x="504317" y="545084"/>
                  </a:cubicBezTo>
                  <a:cubicBezTo>
                    <a:pt x="568833" y="501015"/>
                    <a:pt x="645160" y="477393"/>
                    <a:pt x="723265" y="477266"/>
                  </a:cubicBezTo>
                  <a:cubicBezTo>
                    <a:pt x="780923" y="477393"/>
                    <a:pt x="837819" y="489966"/>
                    <a:pt x="890016" y="514096"/>
                  </a:cubicBezTo>
                  <a:cubicBezTo>
                    <a:pt x="1014730" y="570103"/>
                    <a:pt x="1100455" y="687832"/>
                    <a:pt x="1115568" y="823595"/>
                  </a:cubicBezTo>
                  <a:cubicBezTo>
                    <a:pt x="1121029" y="864235"/>
                    <a:pt x="1119886" y="905510"/>
                    <a:pt x="1112139" y="945769"/>
                  </a:cubicBezTo>
                  <a:lnTo>
                    <a:pt x="1110742" y="952500"/>
                  </a:lnTo>
                  <a:cubicBezTo>
                    <a:pt x="1057529" y="971550"/>
                    <a:pt x="1009523" y="1002411"/>
                    <a:pt x="970026" y="1042797"/>
                  </a:cubicBezTo>
                  <a:cubicBezTo>
                    <a:pt x="917956" y="1001014"/>
                    <a:pt x="852932" y="983361"/>
                    <a:pt x="765683" y="986917"/>
                  </a:cubicBezTo>
                  <a:cubicBezTo>
                    <a:pt x="737616" y="988060"/>
                    <a:pt x="709041" y="987806"/>
                    <a:pt x="681355" y="987425"/>
                  </a:cubicBezTo>
                  <a:cubicBezTo>
                    <a:pt x="671322" y="987425"/>
                    <a:pt x="661162" y="987171"/>
                    <a:pt x="651129" y="987171"/>
                  </a:cubicBezTo>
                  <a:lnTo>
                    <a:pt x="649351" y="987171"/>
                  </a:lnTo>
                  <a:cubicBezTo>
                    <a:pt x="557276" y="984758"/>
                    <a:pt x="470535" y="1030478"/>
                    <a:pt x="420624" y="1107821"/>
                  </a:cubicBezTo>
                  <a:close/>
                  <a:moveTo>
                    <a:pt x="519684" y="757936"/>
                  </a:moveTo>
                  <a:cubicBezTo>
                    <a:pt x="518922" y="870204"/>
                    <a:pt x="609473" y="961898"/>
                    <a:pt x="721868" y="962660"/>
                  </a:cubicBezTo>
                  <a:cubicBezTo>
                    <a:pt x="722757" y="962660"/>
                    <a:pt x="723646" y="962660"/>
                    <a:pt x="724535" y="962660"/>
                  </a:cubicBezTo>
                  <a:lnTo>
                    <a:pt x="725043" y="962660"/>
                  </a:lnTo>
                  <a:cubicBezTo>
                    <a:pt x="837184" y="963168"/>
                    <a:pt x="928878" y="873633"/>
                    <a:pt x="930910" y="761619"/>
                  </a:cubicBezTo>
                  <a:cubicBezTo>
                    <a:pt x="931926" y="708279"/>
                    <a:pt x="911098" y="656717"/>
                    <a:pt x="873252" y="618998"/>
                  </a:cubicBezTo>
                  <a:cubicBezTo>
                    <a:pt x="834898" y="579247"/>
                    <a:pt x="782193" y="556387"/>
                    <a:pt x="726948" y="555625"/>
                  </a:cubicBezTo>
                  <a:lnTo>
                    <a:pt x="726440" y="555625"/>
                  </a:lnTo>
                  <a:cubicBezTo>
                    <a:pt x="614426" y="553466"/>
                    <a:pt x="521843" y="642493"/>
                    <a:pt x="519684" y="754380"/>
                  </a:cubicBezTo>
                  <a:cubicBezTo>
                    <a:pt x="519684" y="755523"/>
                    <a:pt x="519684" y="756666"/>
                    <a:pt x="519684" y="757936"/>
                  </a:cubicBezTo>
                  <a:close/>
                  <a:moveTo>
                    <a:pt x="1424432" y="1247267"/>
                  </a:moveTo>
                  <a:cubicBezTo>
                    <a:pt x="1423543" y="1375664"/>
                    <a:pt x="1319530" y="1479677"/>
                    <a:pt x="1191006" y="1480693"/>
                  </a:cubicBezTo>
                  <a:lnTo>
                    <a:pt x="1189482" y="1480693"/>
                  </a:lnTo>
                  <a:cubicBezTo>
                    <a:pt x="1127633" y="1480566"/>
                    <a:pt x="1068451" y="1455801"/>
                    <a:pt x="1025017" y="1411859"/>
                  </a:cubicBezTo>
                  <a:cubicBezTo>
                    <a:pt x="933196" y="1321181"/>
                    <a:pt x="932307" y="1173226"/>
                    <a:pt x="1023112" y="1081405"/>
                  </a:cubicBezTo>
                  <a:cubicBezTo>
                    <a:pt x="1067181" y="1036828"/>
                    <a:pt x="1127506" y="1011809"/>
                    <a:pt x="1190244" y="1012063"/>
                  </a:cubicBezTo>
                  <a:lnTo>
                    <a:pt x="1192022" y="1012063"/>
                  </a:lnTo>
                  <a:cubicBezTo>
                    <a:pt x="1320292" y="1011936"/>
                    <a:pt x="1424305" y="1115695"/>
                    <a:pt x="1424432" y="1243838"/>
                  </a:cubicBezTo>
                  <a:cubicBezTo>
                    <a:pt x="1424432" y="1245108"/>
                    <a:pt x="1424432" y="1246251"/>
                    <a:pt x="1424432" y="1247394"/>
                  </a:cubicBezTo>
                  <a:close/>
                  <a:moveTo>
                    <a:pt x="1355725" y="1153541"/>
                  </a:moveTo>
                  <a:cubicBezTo>
                    <a:pt x="1350645" y="1147064"/>
                    <a:pt x="1343279" y="1142873"/>
                    <a:pt x="1335024" y="1141984"/>
                  </a:cubicBezTo>
                  <a:cubicBezTo>
                    <a:pt x="1324991" y="1141984"/>
                    <a:pt x="1315466" y="1146048"/>
                    <a:pt x="1308227" y="1153033"/>
                  </a:cubicBezTo>
                  <a:lnTo>
                    <a:pt x="1135761" y="1304417"/>
                  </a:lnTo>
                  <a:lnTo>
                    <a:pt x="1122807" y="1289050"/>
                  </a:lnTo>
                  <a:cubicBezTo>
                    <a:pt x="1106297" y="1269365"/>
                    <a:pt x="1090422" y="1250442"/>
                    <a:pt x="1074547" y="1231773"/>
                  </a:cubicBezTo>
                  <a:cubicBezTo>
                    <a:pt x="1068578" y="1223391"/>
                    <a:pt x="1059434" y="1217803"/>
                    <a:pt x="1049274" y="1216152"/>
                  </a:cubicBezTo>
                  <a:cubicBezTo>
                    <a:pt x="1041273" y="1215771"/>
                    <a:pt x="1033526" y="1218565"/>
                    <a:pt x="1027684" y="1224026"/>
                  </a:cubicBezTo>
                  <a:cubicBezTo>
                    <a:pt x="1014349" y="1234694"/>
                    <a:pt x="1012190" y="1254125"/>
                    <a:pt x="1022858" y="1267460"/>
                  </a:cubicBezTo>
                  <a:cubicBezTo>
                    <a:pt x="1024001" y="1268857"/>
                    <a:pt x="1025398" y="1270254"/>
                    <a:pt x="1026795" y="1271524"/>
                  </a:cubicBezTo>
                  <a:lnTo>
                    <a:pt x="1040257" y="1287653"/>
                  </a:lnTo>
                  <a:cubicBezTo>
                    <a:pt x="1061339" y="1312926"/>
                    <a:pt x="1082421" y="1338199"/>
                    <a:pt x="1103376" y="1363599"/>
                  </a:cubicBezTo>
                  <a:cubicBezTo>
                    <a:pt x="1109472" y="1372362"/>
                    <a:pt x="1118997" y="1378204"/>
                    <a:pt x="1129665" y="1379601"/>
                  </a:cubicBezTo>
                  <a:cubicBezTo>
                    <a:pt x="1130427" y="1379601"/>
                    <a:pt x="1131189" y="1379601"/>
                    <a:pt x="1131824" y="1379601"/>
                  </a:cubicBezTo>
                  <a:cubicBezTo>
                    <a:pt x="1142111" y="1378966"/>
                    <a:pt x="1151763" y="1374521"/>
                    <a:pt x="1158875" y="1367155"/>
                  </a:cubicBezTo>
                  <a:cubicBezTo>
                    <a:pt x="1186053" y="1343025"/>
                    <a:pt x="1213231" y="1318895"/>
                    <a:pt x="1240663" y="1295146"/>
                  </a:cubicBezTo>
                  <a:lnTo>
                    <a:pt x="1294384" y="1248029"/>
                  </a:lnTo>
                  <a:cubicBezTo>
                    <a:pt x="1312418" y="1232154"/>
                    <a:pt x="1330452" y="1216279"/>
                    <a:pt x="1348486" y="1200277"/>
                  </a:cubicBezTo>
                  <a:cubicBezTo>
                    <a:pt x="1370838" y="1180719"/>
                    <a:pt x="1364615" y="1164082"/>
                    <a:pt x="1355598" y="1153414"/>
                  </a:cubicBezTo>
                  <a:close/>
                  <a:moveTo>
                    <a:pt x="726948" y="900176"/>
                  </a:moveTo>
                  <a:cubicBezTo>
                    <a:pt x="804926" y="899668"/>
                    <a:pt x="868172" y="836803"/>
                    <a:pt x="868934" y="758825"/>
                  </a:cubicBezTo>
                  <a:cubicBezTo>
                    <a:pt x="868934" y="721868"/>
                    <a:pt x="853948" y="686308"/>
                    <a:pt x="827532" y="660400"/>
                  </a:cubicBezTo>
                  <a:cubicBezTo>
                    <a:pt x="800354" y="633095"/>
                    <a:pt x="763270" y="617855"/>
                    <a:pt x="724662" y="617982"/>
                  </a:cubicBezTo>
                  <a:lnTo>
                    <a:pt x="724027" y="617982"/>
                  </a:lnTo>
                  <a:cubicBezTo>
                    <a:pt x="685419" y="618109"/>
                    <a:pt x="648335" y="633603"/>
                    <a:pt x="621284" y="661289"/>
                  </a:cubicBezTo>
                  <a:cubicBezTo>
                    <a:pt x="567182" y="715010"/>
                    <a:pt x="566928" y="802259"/>
                    <a:pt x="620649" y="856234"/>
                  </a:cubicBezTo>
                  <a:cubicBezTo>
                    <a:pt x="621792" y="857377"/>
                    <a:pt x="622935" y="858520"/>
                    <a:pt x="624078" y="859536"/>
                  </a:cubicBezTo>
                  <a:cubicBezTo>
                    <a:pt x="651764" y="885698"/>
                    <a:pt x="688594" y="900303"/>
                    <a:pt x="726821" y="900176"/>
                  </a:cubicBezTo>
                  <a:close/>
                  <a:moveTo>
                    <a:pt x="828421" y="1050671"/>
                  </a:moveTo>
                  <a:cubicBezTo>
                    <a:pt x="740918" y="1043305"/>
                    <a:pt x="692785" y="1039114"/>
                    <a:pt x="623824" y="1051179"/>
                  </a:cubicBezTo>
                  <a:cubicBezTo>
                    <a:pt x="597789" y="1053846"/>
                    <a:pt x="572389" y="1060704"/>
                    <a:pt x="548513" y="1071626"/>
                  </a:cubicBezTo>
                  <a:cubicBezTo>
                    <a:pt x="511429" y="1091946"/>
                    <a:pt x="481457" y="1123188"/>
                    <a:pt x="462661" y="1161034"/>
                  </a:cubicBezTo>
                  <a:cubicBezTo>
                    <a:pt x="551307" y="1230757"/>
                    <a:pt x="662305" y="1265682"/>
                    <a:pt x="774954" y="1259078"/>
                  </a:cubicBezTo>
                  <a:cubicBezTo>
                    <a:pt x="814197" y="1255649"/>
                    <a:pt x="852805" y="1246632"/>
                    <a:pt x="889508" y="1232281"/>
                  </a:cubicBezTo>
                  <a:cubicBezTo>
                    <a:pt x="890016" y="1181735"/>
                    <a:pt x="904621" y="1132459"/>
                    <a:pt x="931545" y="1089660"/>
                  </a:cubicBezTo>
                  <a:cubicBezTo>
                    <a:pt x="918083" y="1078865"/>
                    <a:pt x="903224" y="1070102"/>
                    <a:pt x="887349" y="1063625"/>
                  </a:cubicBezTo>
                  <a:cubicBezTo>
                    <a:pt x="868426" y="1056132"/>
                    <a:pt x="848487" y="1051687"/>
                    <a:pt x="828294" y="1050544"/>
                  </a:cubicBezTo>
                  <a:close/>
                  <a:moveTo>
                    <a:pt x="1368806" y="289687"/>
                  </a:moveTo>
                  <a:cubicBezTo>
                    <a:pt x="1349883" y="288417"/>
                    <a:pt x="1333500" y="275971"/>
                    <a:pt x="1327150" y="258191"/>
                  </a:cubicBezTo>
                  <a:cubicBezTo>
                    <a:pt x="1319276" y="239776"/>
                    <a:pt x="1309878" y="221869"/>
                    <a:pt x="1299845" y="202819"/>
                  </a:cubicBezTo>
                  <a:cubicBezTo>
                    <a:pt x="1297178" y="197612"/>
                    <a:pt x="1294384" y="192405"/>
                    <a:pt x="1291590" y="186944"/>
                  </a:cubicBezTo>
                  <a:lnTo>
                    <a:pt x="1284224" y="201930"/>
                  </a:lnTo>
                  <a:cubicBezTo>
                    <a:pt x="1274318" y="221615"/>
                    <a:pt x="1265428" y="240030"/>
                    <a:pt x="1256792" y="258445"/>
                  </a:cubicBezTo>
                  <a:cubicBezTo>
                    <a:pt x="1249934" y="276098"/>
                    <a:pt x="1233551" y="288163"/>
                    <a:pt x="1214628" y="289560"/>
                  </a:cubicBezTo>
                  <a:cubicBezTo>
                    <a:pt x="1194562" y="291719"/>
                    <a:pt x="1174623" y="295021"/>
                    <a:pt x="1151636" y="298958"/>
                  </a:cubicBezTo>
                  <a:cubicBezTo>
                    <a:pt x="1144778" y="300101"/>
                    <a:pt x="1137793" y="301244"/>
                    <a:pt x="1130427" y="302387"/>
                  </a:cubicBezTo>
                  <a:cubicBezTo>
                    <a:pt x="1135634" y="307340"/>
                    <a:pt x="1140587" y="311785"/>
                    <a:pt x="1145540" y="316357"/>
                  </a:cubicBezTo>
                  <a:cubicBezTo>
                    <a:pt x="1164590" y="333883"/>
                    <a:pt x="1180973" y="348996"/>
                    <a:pt x="1196467" y="365506"/>
                  </a:cubicBezTo>
                  <a:cubicBezTo>
                    <a:pt x="1204722" y="375793"/>
                    <a:pt x="1208532" y="388747"/>
                    <a:pt x="1207389" y="401828"/>
                  </a:cubicBezTo>
                  <a:cubicBezTo>
                    <a:pt x="1205230" y="423926"/>
                    <a:pt x="1201420" y="445897"/>
                    <a:pt x="1197483" y="469138"/>
                  </a:cubicBezTo>
                  <a:cubicBezTo>
                    <a:pt x="1196594" y="474726"/>
                    <a:pt x="1195578" y="480568"/>
                    <a:pt x="1194562" y="486410"/>
                  </a:cubicBezTo>
                  <a:lnTo>
                    <a:pt x="1210564" y="478282"/>
                  </a:lnTo>
                  <a:cubicBezTo>
                    <a:pt x="1229995" y="468376"/>
                    <a:pt x="1248156" y="459232"/>
                    <a:pt x="1265682" y="449199"/>
                  </a:cubicBezTo>
                  <a:cubicBezTo>
                    <a:pt x="1273429" y="444373"/>
                    <a:pt x="1282446" y="441706"/>
                    <a:pt x="1291590" y="441452"/>
                  </a:cubicBezTo>
                  <a:cubicBezTo>
                    <a:pt x="1300988" y="441706"/>
                    <a:pt x="1310132" y="444373"/>
                    <a:pt x="1318006" y="449326"/>
                  </a:cubicBezTo>
                  <a:cubicBezTo>
                    <a:pt x="1335278" y="459105"/>
                    <a:pt x="1353312" y="468376"/>
                    <a:pt x="1372489" y="478155"/>
                  </a:cubicBezTo>
                  <a:cubicBezTo>
                    <a:pt x="1377950" y="480949"/>
                    <a:pt x="1383665" y="483870"/>
                    <a:pt x="1389380" y="486791"/>
                  </a:cubicBezTo>
                  <a:cubicBezTo>
                    <a:pt x="1388491" y="481203"/>
                    <a:pt x="1387602" y="475869"/>
                    <a:pt x="1386713" y="470535"/>
                  </a:cubicBezTo>
                  <a:cubicBezTo>
                    <a:pt x="1383665" y="451612"/>
                    <a:pt x="1380998" y="435102"/>
                    <a:pt x="1377061" y="418846"/>
                  </a:cubicBezTo>
                  <a:cubicBezTo>
                    <a:pt x="1368298" y="393827"/>
                    <a:pt x="1377061" y="366141"/>
                    <a:pt x="1398524" y="350647"/>
                  </a:cubicBezTo>
                  <a:cubicBezTo>
                    <a:pt x="1412367" y="339598"/>
                    <a:pt x="1425448" y="326898"/>
                    <a:pt x="1439418" y="313309"/>
                  </a:cubicBezTo>
                  <a:cubicBezTo>
                    <a:pt x="1443228" y="309499"/>
                    <a:pt x="1447292" y="305689"/>
                    <a:pt x="1451356" y="301752"/>
                  </a:cubicBezTo>
                  <a:lnTo>
                    <a:pt x="1430782" y="298450"/>
                  </a:lnTo>
                  <a:cubicBezTo>
                    <a:pt x="1408176" y="295275"/>
                    <a:pt x="1388618" y="291973"/>
                    <a:pt x="1368679" y="289560"/>
                  </a:cubicBezTo>
                  <a:close/>
                  <a:moveTo>
                    <a:pt x="616585" y="162306"/>
                  </a:moveTo>
                  <a:cubicBezTo>
                    <a:pt x="638175" y="177419"/>
                    <a:pt x="647573" y="204978"/>
                    <a:pt x="639572" y="230124"/>
                  </a:cubicBezTo>
                  <a:cubicBezTo>
                    <a:pt x="635381" y="247015"/>
                    <a:pt x="632587" y="264795"/>
                    <a:pt x="629666" y="283591"/>
                  </a:cubicBezTo>
                  <a:cubicBezTo>
                    <a:pt x="628904" y="288798"/>
                    <a:pt x="628015" y="294132"/>
                    <a:pt x="627253" y="299593"/>
                  </a:cubicBezTo>
                  <a:lnTo>
                    <a:pt x="644144" y="290957"/>
                  </a:lnTo>
                  <a:cubicBezTo>
                    <a:pt x="663829" y="280797"/>
                    <a:pt x="680847" y="272161"/>
                    <a:pt x="697738" y="262382"/>
                  </a:cubicBezTo>
                  <a:cubicBezTo>
                    <a:pt x="705866" y="257302"/>
                    <a:pt x="715264" y="254635"/>
                    <a:pt x="724789" y="254381"/>
                  </a:cubicBezTo>
                  <a:cubicBezTo>
                    <a:pt x="734568" y="254635"/>
                    <a:pt x="744220" y="257429"/>
                    <a:pt x="752602" y="262509"/>
                  </a:cubicBezTo>
                  <a:cubicBezTo>
                    <a:pt x="769493" y="272161"/>
                    <a:pt x="786511" y="280924"/>
                    <a:pt x="806323" y="291084"/>
                  </a:cubicBezTo>
                  <a:cubicBezTo>
                    <a:pt x="811657" y="293878"/>
                    <a:pt x="817245" y="296672"/>
                    <a:pt x="822960" y="299593"/>
                  </a:cubicBezTo>
                  <a:cubicBezTo>
                    <a:pt x="821944" y="293370"/>
                    <a:pt x="821055" y="287274"/>
                    <a:pt x="820166" y="281432"/>
                  </a:cubicBezTo>
                  <a:cubicBezTo>
                    <a:pt x="816991" y="260477"/>
                    <a:pt x="814197" y="242443"/>
                    <a:pt x="809879" y="224409"/>
                  </a:cubicBezTo>
                  <a:cubicBezTo>
                    <a:pt x="803529" y="202692"/>
                    <a:pt x="811530" y="179324"/>
                    <a:pt x="829691" y="165862"/>
                  </a:cubicBezTo>
                  <a:cubicBezTo>
                    <a:pt x="843534" y="153797"/>
                    <a:pt x="856742" y="140589"/>
                    <a:pt x="870839" y="126492"/>
                  </a:cubicBezTo>
                  <a:lnTo>
                    <a:pt x="882904" y="114427"/>
                  </a:lnTo>
                  <a:lnTo>
                    <a:pt x="863854" y="111252"/>
                  </a:lnTo>
                  <a:cubicBezTo>
                    <a:pt x="842010" y="107569"/>
                    <a:pt x="823087" y="104521"/>
                    <a:pt x="803910" y="102489"/>
                  </a:cubicBezTo>
                  <a:cubicBezTo>
                    <a:pt x="784860" y="102108"/>
                    <a:pt x="767969" y="90297"/>
                    <a:pt x="761238" y="72517"/>
                  </a:cubicBezTo>
                  <a:cubicBezTo>
                    <a:pt x="752983" y="53975"/>
                    <a:pt x="743331" y="35687"/>
                    <a:pt x="733298" y="16256"/>
                  </a:cubicBezTo>
                  <a:cubicBezTo>
                    <a:pt x="730504" y="10922"/>
                    <a:pt x="727710" y="5461"/>
                    <a:pt x="724789" y="0"/>
                  </a:cubicBezTo>
                  <a:cubicBezTo>
                    <a:pt x="721995" y="5461"/>
                    <a:pt x="719328" y="10668"/>
                    <a:pt x="716661" y="15748"/>
                  </a:cubicBezTo>
                  <a:cubicBezTo>
                    <a:pt x="707263" y="33782"/>
                    <a:pt x="698373" y="51054"/>
                    <a:pt x="691007" y="68199"/>
                  </a:cubicBezTo>
                  <a:cubicBezTo>
                    <a:pt x="683895" y="88773"/>
                    <a:pt x="664718" y="102616"/>
                    <a:pt x="642874" y="102870"/>
                  </a:cubicBezTo>
                  <a:cubicBezTo>
                    <a:pt x="623951" y="104394"/>
                    <a:pt x="604901" y="107823"/>
                    <a:pt x="584835" y="111506"/>
                  </a:cubicBezTo>
                  <a:cubicBezTo>
                    <a:pt x="579374" y="112522"/>
                    <a:pt x="573659" y="113538"/>
                    <a:pt x="567944" y="114427"/>
                  </a:cubicBezTo>
                  <a:cubicBezTo>
                    <a:pt x="571881" y="118364"/>
                    <a:pt x="575564" y="122301"/>
                    <a:pt x="579120" y="126111"/>
                  </a:cubicBezTo>
                  <a:cubicBezTo>
                    <a:pt x="590931" y="138938"/>
                    <a:pt x="603377" y="151003"/>
                    <a:pt x="616585" y="162179"/>
                  </a:cubicBezTo>
                  <a:close/>
                </a:path>
              </a:pathLst>
            </a:custGeom>
            <a:solidFill>
              <a:srgbClr val="F1945B"/>
            </a:solidFill>
          </p:spPr>
          <p:txBody>
            <a:bodyPr/>
            <a:lstStyle/>
            <a:p>
              <a:endParaRPr lang="en-US"/>
            </a:p>
          </p:txBody>
        </p:sp>
      </p:grpSp>
      <p:grpSp>
        <p:nvGrpSpPr>
          <p:cNvPr id="15" name="Group 15"/>
          <p:cNvGrpSpPr>
            <a:grpSpLocks noChangeAspect="1"/>
          </p:cNvGrpSpPr>
          <p:nvPr/>
        </p:nvGrpSpPr>
        <p:grpSpPr>
          <a:xfrm>
            <a:off x="10633177" y="4419800"/>
            <a:ext cx="936498" cy="1311107"/>
            <a:chOff x="0" y="0"/>
            <a:chExt cx="936498" cy="1311110"/>
          </a:xfrm>
        </p:grpSpPr>
        <p:sp>
          <p:nvSpPr>
            <p:cNvPr id="16" name="Freeform 16"/>
            <p:cNvSpPr/>
            <p:nvPr/>
          </p:nvSpPr>
          <p:spPr>
            <a:xfrm>
              <a:off x="-381" y="0"/>
              <a:ext cx="938022" cy="1311148"/>
            </a:xfrm>
            <a:custGeom>
              <a:avLst/>
              <a:gdLst/>
              <a:ahLst/>
              <a:cxnLst/>
              <a:rect l="l" t="t" r="r" b="b"/>
              <a:pathLst>
                <a:path w="938022" h="1311148">
                  <a:moveTo>
                    <a:pt x="468884" y="197358"/>
                  </a:moveTo>
                  <a:lnTo>
                    <a:pt x="463296" y="208661"/>
                  </a:lnTo>
                  <a:cubicBezTo>
                    <a:pt x="455930" y="223520"/>
                    <a:pt x="448945" y="237490"/>
                    <a:pt x="442468" y="251460"/>
                  </a:cubicBezTo>
                  <a:cubicBezTo>
                    <a:pt x="437388" y="264795"/>
                    <a:pt x="424942" y="274066"/>
                    <a:pt x="410718" y="275082"/>
                  </a:cubicBezTo>
                  <a:cubicBezTo>
                    <a:pt x="395478" y="276733"/>
                    <a:pt x="380619" y="279146"/>
                    <a:pt x="363220" y="282194"/>
                  </a:cubicBezTo>
                  <a:cubicBezTo>
                    <a:pt x="358013" y="282956"/>
                    <a:pt x="352806" y="283845"/>
                    <a:pt x="347218" y="284861"/>
                  </a:cubicBezTo>
                  <a:cubicBezTo>
                    <a:pt x="351155" y="288544"/>
                    <a:pt x="354838" y="291973"/>
                    <a:pt x="358521" y="295529"/>
                  </a:cubicBezTo>
                  <a:cubicBezTo>
                    <a:pt x="372872" y="308737"/>
                    <a:pt x="385191" y="320040"/>
                    <a:pt x="397002" y="332740"/>
                  </a:cubicBezTo>
                  <a:cubicBezTo>
                    <a:pt x="403225" y="340487"/>
                    <a:pt x="406146" y="350393"/>
                    <a:pt x="405130" y="360299"/>
                  </a:cubicBezTo>
                  <a:cubicBezTo>
                    <a:pt x="403606" y="376809"/>
                    <a:pt x="400685" y="393573"/>
                    <a:pt x="397764" y="411099"/>
                  </a:cubicBezTo>
                  <a:cubicBezTo>
                    <a:pt x="397002" y="415417"/>
                    <a:pt x="396240" y="419862"/>
                    <a:pt x="395732" y="424307"/>
                  </a:cubicBezTo>
                  <a:cubicBezTo>
                    <a:pt x="399796" y="422021"/>
                    <a:pt x="403733" y="419989"/>
                    <a:pt x="407797" y="418211"/>
                  </a:cubicBezTo>
                  <a:cubicBezTo>
                    <a:pt x="422275" y="410718"/>
                    <a:pt x="435991" y="403733"/>
                    <a:pt x="449199" y="396113"/>
                  </a:cubicBezTo>
                  <a:cubicBezTo>
                    <a:pt x="455041" y="392430"/>
                    <a:pt x="461772" y="390525"/>
                    <a:pt x="468630" y="390398"/>
                  </a:cubicBezTo>
                  <a:cubicBezTo>
                    <a:pt x="475742" y="390525"/>
                    <a:pt x="482727" y="392557"/>
                    <a:pt x="488696" y="396367"/>
                  </a:cubicBezTo>
                  <a:cubicBezTo>
                    <a:pt x="501650" y="403606"/>
                    <a:pt x="515366" y="410718"/>
                    <a:pt x="529717" y="418084"/>
                  </a:cubicBezTo>
                  <a:cubicBezTo>
                    <a:pt x="534035" y="420116"/>
                    <a:pt x="538226" y="422402"/>
                    <a:pt x="542544" y="424561"/>
                  </a:cubicBezTo>
                  <a:cubicBezTo>
                    <a:pt x="541782" y="420243"/>
                    <a:pt x="541274" y="416179"/>
                    <a:pt x="540512" y="412242"/>
                  </a:cubicBezTo>
                  <a:cubicBezTo>
                    <a:pt x="538226" y="397891"/>
                    <a:pt x="536194" y="385445"/>
                    <a:pt x="533273" y="373126"/>
                  </a:cubicBezTo>
                  <a:cubicBezTo>
                    <a:pt x="526669" y="354203"/>
                    <a:pt x="533273" y="333248"/>
                    <a:pt x="549402" y="321564"/>
                  </a:cubicBezTo>
                  <a:cubicBezTo>
                    <a:pt x="560197" y="312674"/>
                    <a:pt x="570484" y="303276"/>
                    <a:pt x="580263" y="293243"/>
                  </a:cubicBezTo>
                  <a:cubicBezTo>
                    <a:pt x="583184" y="290449"/>
                    <a:pt x="586232" y="287528"/>
                    <a:pt x="589407" y="284480"/>
                  </a:cubicBezTo>
                  <a:cubicBezTo>
                    <a:pt x="584073" y="283718"/>
                    <a:pt x="578866" y="282829"/>
                    <a:pt x="573786" y="282067"/>
                  </a:cubicBezTo>
                  <a:cubicBezTo>
                    <a:pt x="556768" y="279273"/>
                    <a:pt x="542036" y="276987"/>
                    <a:pt x="527050" y="275209"/>
                  </a:cubicBezTo>
                  <a:cubicBezTo>
                    <a:pt x="512826" y="274193"/>
                    <a:pt x="500507" y="264795"/>
                    <a:pt x="495681" y="251333"/>
                  </a:cubicBezTo>
                  <a:cubicBezTo>
                    <a:pt x="489585" y="237363"/>
                    <a:pt x="482473" y="223774"/>
                    <a:pt x="475107" y="209296"/>
                  </a:cubicBezTo>
                  <a:cubicBezTo>
                    <a:pt x="473075" y="205359"/>
                    <a:pt x="471043" y="201549"/>
                    <a:pt x="469011" y="197358"/>
                  </a:cubicBezTo>
                  <a:close/>
                  <a:moveTo>
                    <a:pt x="866902" y="65659"/>
                  </a:moveTo>
                  <a:cubicBezTo>
                    <a:pt x="861314" y="65659"/>
                    <a:pt x="855726" y="65786"/>
                    <a:pt x="850138" y="66167"/>
                  </a:cubicBezTo>
                  <a:cubicBezTo>
                    <a:pt x="846455" y="66294"/>
                    <a:pt x="842518" y="66421"/>
                    <a:pt x="838708" y="66421"/>
                  </a:cubicBezTo>
                  <a:cubicBezTo>
                    <a:pt x="853948" y="210947"/>
                    <a:pt x="832612" y="356870"/>
                    <a:pt x="776859" y="490982"/>
                  </a:cubicBezTo>
                  <a:cubicBezTo>
                    <a:pt x="866394" y="454406"/>
                    <a:pt x="918210" y="390144"/>
                    <a:pt x="931037" y="299974"/>
                  </a:cubicBezTo>
                  <a:cubicBezTo>
                    <a:pt x="936498" y="251968"/>
                    <a:pt x="938022" y="203708"/>
                    <a:pt x="935736" y="155448"/>
                  </a:cubicBezTo>
                  <a:cubicBezTo>
                    <a:pt x="935355" y="140208"/>
                    <a:pt x="934974" y="124968"/>
                    <a:pt x="934847" y="109855"/>
                  </a:cubicBezTo>
                  <a:cubicBezTo>
                    <a:pt x="933196" y="88138"/>
                    <a:pt x="916940" y="70485"/>
                    <a:pt x="895477" y="67056"/>
                  </a:cubicBezTo>
                  <a:cubicBezTo>
                    <a:pt x="885952" y="66167"/>
                    <a:pt x="876300" y="65659"/>
                    <a:pt x="866775" y="65659"/>
                  </a:cubicBezTo>
                  <a:close/>
                  <a:moveTo>
                    <a:pt x="468884" y="122682"/>
                  </a:moveTo>
                  <a:cubicBezTo>
                    <a:pt x="479044" y="124587"/>
                    <a:pt x="487807" y="130937"/>
                    <a:pt x="492633" y="140208"/>
                  </a:cubicBezTo>
                  <a:cubicBezTo>
                    <a:pt x="504698" y="162179"/>
                    <a:pt x="515239" y="185420"/>
                    <a:pt x="525526" y="207772"/>
                  </a:cubicBezTo>
                  <a:lnTo>
                    <a:pt x="526288" y="209423"/>
                  </a:lnTo>
                  <a:cubicBezTo>
                    <a:pt x="530352" y="222377"/>
                    <a:pt x="542036" y="231521"/>
                    <a:pt x="555625" y="232156"/>
                  </a:cubicBezTo>
                  <a:cubicBezTo>
                    <a:pt x="582549" y="234569"/>
                    <a:pt x="609346" y="238506"/>
                    <a:pt x="635762" y="243840"/>
                  </a:cubicBezTo>
                  <a:cubicBezTo>
                    <a:pt x="646049" y="245364"/>
                    <a:pt x="655066" y="251587"/>
                    <a:pt x="660019" y="260604"/>
                  </a:cubicBezTo>
                  <a:cubicBezTo>
                    <a:pt x="661416" y="270891"/>
                    <a:pt x="657860" y="281305"/>
                    <a:pt x="650621" y="288671"/>
                  </a:cubicBezTo>
                  <a:cubicBezTo>
                    <a:pt x="641223" y="298958"/>
                    <a:pt x="630936" y="308737"/>
                    <a:pt x="620903" y="318262"/>
                  </a:cubicBezTo>
                  <a:cubicBezTo>
                    <a:pt x="610489" y="328549"/>
                    <a:pt x="599567" y="339090"/>
                    <a:pt x="589534" y="349885"/>
                  </a:cubicBezTo>
                  <a:cubicBezTo>
                    <a:pt x="584454" y="355981"/>
                    <a:pt x="581787" y="363728"/>
                    <a:pt x="582295" y="371602"/>
                  </a:cubicBezTo>
                  <a:cubicBezTo>
                    <a:pt x="584581" y="391287"/>
                    <a:pt x="588010" y="411226"/>
                    <a:pt x="591566" y="430657"/>
                  </a:cubicBezTo>
                  <a:cubicBezTo>
                    <a:pt x="593217" y="440182"/>
                    <a:pt x="594868" y="449453"/>
                    <a:pt x="596392" y="458978"/>
                  </a:cubicBezTo>
                  <a:cubicBezTo>
                    <a:pt x="598424" y="466852"/>
                    <a:pt x="597027" y="475234"/>
                    <a:pt x="592455" y="481838"/>
                  </a:cubicBezTo>
                  <a:cubicBezTo>
                    <a:pt x="587375" y="487680"/>
                    <a:pt x="580136" y="490982"/>
                    <a:pt x="572516" y="490982"/>
                  </a:cubicBezTo>
                  <a:cubicBezTo>
                    <a:pt x="572389" y="490982"/>
                    <a:pt x="572262" y="490982"/>
                    <a:pt x="572135" y="490982"/>
                  </a:cubicBezTo>
                  <a:lnTo>
                    <a:pt x="570992" y="491109"/>
                  </a:lnTo>
                  <a:lnTo>
                    <a:pt x="570103" y="490601"/>
                  </a:lnTo>
                  <a:cubicBezTo>
                    <a:pt x="568833" y="490220"/>
                    <a:pt x="567563" y="489712"/>
                    <a:pt x="566039" y="489077"/>
                  </a:cubicBezTo>
                  <a:cubicBezTo>
                    <a:pt x="561721" y="487553"/>
                    <a:pt x="557657" y="485775"/>
                    <a:pt x="553593" y="483743"/>
                  </a:cubicBezTo>
                  <a:lnTo>
                    <a:pt x="544195" y="478917"/>
                  </a:lnTo>
                  <a:cubicBezTo>
                    <a:pt x="523748" y="468376"/>
                    <a:pt x="502793" y="457327"/>
                    <a:pt x="482219" y="445770"/>
                  </a:cubicBezTo>
                  <a:cubicBezTo>
                    <a:pt x="478282" y="443103"/>
                    <a:pt x="473583" y="441706"/>
                    <a:pt x="469011" y="441706"/>
                  </a:cubicBezTo>
                  <a:cubicBezTo>
                    <a:pt x="464439" y="441706"/>
                    <a:pt x="459994" y="442976"/>
                    <a:pt x="456057" y="445643"/>
                  </a:cubicBezTo>
                  <a:cubicBezTo>
                    <a:pt x="428625" y="461645"/>
                    <a:pt x="405130" y="473964"/>
                    <a:pt x="382778" y="484378"/>
                  </a:cubicBezTo>
                  <a:cubicBezTo>
                    <a:pt x="377317" y="487299"/>
                    <a:pt x="371348" y="488696"/>
                    <a:pt x="365379" y="488696"/>
                  </a:cubicBezTo>
                  <a:cubicBezTo>
                    <a:pt x="360553" y="488696"/>
                    <a:pt x="355727" y="487807"/>
                    <a:pt x="351155" y="485902"/>
                  </a:cubicBezTo>
                  <a:cubicBezTo>
                    <a:pt x="343154" y="480695"/>
                    <a:pt x="341884" y="464693"/>
                    <a:pt x="343027" y="455930"/>
                  </a:cubicBezTo>
                  <a:cubicBezTo>
                    <a:pt x="345821" y="432435"/>
                    <a:pt x="349885" y="407670"/>
                    <a:pt x="356235" y="375920"/>
                  </a:cubicBezTo>
                  <a:cubicBezTo>
                    <a:pt x="359537" y="365506"/>
                    <a:pt x="355854" y="354076"/>
                    <a:pt x="347091" y="347472"/>
                  </a:cubicBezTo>
                  <a:cubicBezTo>
                    <a:pt x="327279" y="329946"/>
                    <a:pt x="307340" y="310388"/>
                    <a:pt x="287655" y="289433"/>
                  </a:cubicBezTo>
                  <a:cubicBezTo>
                    <a:pt x="280416" y="281940"/>
                    <a:pt x="276860" y="271653"/>
                    <a:pt x="278003" y="261366"/>
                  </a:cubicBezTo>
                  <a:cubicBezTo>
                    <a:pt x="282829" y="252222"/>
                    <a:pt x="291719" y="245745"/>
                    <a:pt x="302006" y="244094"/>
                  </a:cubicBezTo>
                  <a:cubicBezTo>
                    <a:pt x="315976" y="241554"/>
                    <a:pt x="330073" y="239395"/>
                    <a:pt x="343789" y="237617"/>
                  </a:cubicBezTo>
                  <a:cubicBezTo>
                    <a:pt x="358140" y="235585"/>
                    <a:pt x="373126" y="233553"/>
                    <a:pt x="387350" y="230759"/>
                  </a:cubicBezTo>
                  <a:cubicBezTo>
                    <a:pt x="394970" y="228854"/>
                    <a:pt x="401574" y="224155"/>
                    <a:pt x="405892" y="217551"/>
                  </a:cubicBezTo>
                  <a:cubicBezTo>
                    <a:pt x="413131" y="204724"/>
                    <a:pt x="419862" y="191135"/>
                    <a:pt x="426085" y="177927"/>
                  </a:cubicBezTo>
                  <a:cubicBezTo>
                    <a:pt x="432181" y="165481"/>
                    <a:pt x="438277" y="152781"/>
                    <a:pt x="445008" y="140462"/>
                  </a:cubicBezTo>
                  <a:cubicBezTo>
                    <a:pt x="449961" y="131318"/>
                    <a:pt x="458724" y="124841"/>
                    <a:pt x="469011" y="122936"/>
                  </a:cubicBezTo>
                  <a:close/>
                  <a:moveTo>
                    <a:pt x="73533" y="65278"/>
                  </a:moveTo>
                  <a:cubicBezTo>
                    <a:pt x="66802" y="65278"/>
                    <a:pt x="60198" y="65278"/>
                    <a:pt x="53594" y="65532"/>
                  </a:cubicBezTo>
                  <a:cubicBezTo>
                    <a:pt x="53213" y="65532"/>
                    <a:pt x="52832" y="65532"/>
                    <a:pt x="52451" y="65532"/>
                  </a:cubicBezTo>
                  <a:cubicBezTo>
                    <a:pt x="24384" y="65532"/>
                    <a:pt x="1270" y="88011"/>
                    <a:pt x="762" y="116332"/>
                  </a:cubicBezTo>
                  <a:cubicBezTo>
                    <a:pt x="762" y="117348"/>
                    <a:pt x="762" y="118491"/>
                    <a:pt x="762" y="119507"/>
                  </a:cubicBezTo>
                  <a:cubicBezTo>
                    <a:pt x="381" y="165989"/>
                    <a:pt x="0" y="215392"/>
                    <a:pt x="889" y="264668"/>
                  </a:cubicBezTo>
                  <a:cubicBezTo>
                    <a:pt x="3429" y="365506"/>
                    <a:pt x="66167" y="455041"/>
                    <a:pt x="159893" y="491490"/>
                  </a:cubicBezTo>
                  <a:cubicBezTo>
                    <a:pt x="104013" y="356870"/>
                    <a:pt x="82804" y="210312"/>
                    <a:pt x="98044" y="65278"/>
                  </a:cubicBezTo>
                  <a:close/>
                  <a:moveTo>
                    <a:pt x="175895" y="0"/>
                  </a:moveTo>
                  <a:cubicBezTo>
                    <a:pt x="172593" y="381"/>
                    <a:pt x="169418" y="1270"/>
                    <a:pt x="166497" y="2794"/>
                  </a:cubicBezTo>
                  <a:cubicBezTo>
                    <a:pt x="163068" y="5588"/>
                    <a:pt x="162306" y="18542"/>
                    <a:pt x="161925" y="26924"/>
                  </a:cubicBezTo>
                  <a:cubicBezTo>
                    <a:pt x="161671" y="32258"/>
                    <a:pt x="161290" y="37465"/>
                    <a:pt x="160655" y="42164"/>
                  </a:cubicBezTo>
                  <a:cubicBezTo>
                    <a:pt x="144526" y="154051"/>
                    <a:pt x="151638" y="268097"/>
                    <a:pt x="181483" y="377190"/>
                  </a:cubicBezTo>
                  <a:cubicBezTo>
                    <a:pt x="202057" y="463296"/>
                    <a:pt x="243967" y="542798"/>
                    <a:pt x="303403" y="608330"/>
                  </a:cubicBezTo>
                  <a:cubicBezTo>
                    <a:pt x="339344" y="649478"/>
                    <a:pt x="388620" y="676656"/>
                    <a:pt x="442468" y="685165"/>
                  </a:cubicBezTo>
                  <a:cubicBezTo>
                    <a:pt x="451612" y="686435"/>
                    <a:pt x="460756" y="687070"/>
                    <a:pt x="469773" y="687070"/>
                  </a:cubicBezTo>
                  <a:cubicBezTo>
                    <a:pt x="521970" y="687070"/>
                    <a:pt x="570992" y="665861"/>
                    <a:pt x="618871" y="622554"/>
                  </a:cubicBezTo>
                  <a:cubicBezTo>
                    <a:pt x="658876" y="585343"/>
                    <a:pt x="690880" y="540385"/>
                    <a:pt x="713105" y="490347"/>
                  </a:cubicBezTo>
                  <a:cubicBezTo>
                    <a:pt x="780923" y="345186"/>
                    <a:pt x="800100" y="187452"/>
                    <a:pt x="771652" y="8382"/>
                  </a:cubicBezTo>
                  <a:cubicBezTo>
                    <a:pt x="770509" y="889"/>
                    <a:pt x="770128" y="762"/>
                    <a:pt x="762635" y="762"/>
                  </a:cubicBezTo>
                  <a:cubicBezTo>
                    <a:pt x="710057" y="1016"/>
                    <a:pt x="657479" y="1143"/>
                    <a:pt x="604901" y="1143"/>
                  </a:cubicBezTo>
                  <a:cubicBezTo>
                    <a:pt x="582295" y="1143"/>
                    <a:pt x="559816" y="1143"/>
                    <a:pt x="537210" y="1143"/>
                  </a:cubicBezTo>
                  <a:lnTo>
                    <a:pt x="401447" y="1143"/>
                  </a:lnTo>
                  <a:cubicBezTo>
                    <a:pt x="378460" y="1143"/>
                    <a:pt x="355600" y="1143"/>
                    <a:pt x="332613" y="1143"/>
                  </a:cubicBezTo>
                  <a:cubicBezTo>
                    <a:pt x="291084" y="1143"/>
                    <a:pt x="249682" y="1143"/>
                    <a:pt x="208153" y="1270"/>
                  </a:cubicBezTo>
                  <a:cubicBezTo>
                    <a:pt x="203200" y="1143"/>
                    <a:pt x="198882" y="1016"/>
                    <a:pt x="193929" y="635"/>
                  </a:cubicBezTo>
                  <a:cubicBezTo>
                    <a:pt x="190119" y="381"/>
                    <a:pt x="185928" y="127"/>
                    <a:pt x="181864" y="0"/>
                  </a:cubicBezTo>
                  <a:close/>
                  <a:moveTo>
                    <a:pt x="432435" y="725551"/>
                  </a:moveTo>
                  <a:lnTo>
                    <a:pt x="452120" y="872998"/>
                  </a:lnTo>
                  <a:lnTo>
                    <a:pt x="486410" y="872998"/>
                  </a:lnTo>
                  <a:cubicBezTo>
                    <a:pt x="486918" y="867029"/>
                    <a:pt x="487299" y="861187"/>
                    <a:pt x="487680" y="855472"/>
                  </a:cubicBezTo>
                  <a:cubicBezTo>
                    <a:pt x="489204" y="834390"/>
                    <a:pt x="490601" y="814451"/>
                    <a:pt x="493268" y="794258"/>
                  </a:cubicBezTo>
                  <a:cubicBezTo>
                    <a:pt x="495935" y="774065"/>
                    <a:pt x="499999" y="753999"/>
                    <a:pt x="503809" y="734822"/>
                  </a:cubicBezTo>
                  <a:cubicBezTo>
                    <a:pt x="504444" y="731647"/>
                    <a:pt x="505079" y="728599"/>
                    <a:pt x="505714" y="725551"/>
                  </a:cubicBezTo>
                  <a:close/>
                  <a:moveTo>
                    <a:pt x="467614" y="919099"/>
                  </a:moveTo>
                  <a:cubicBezTo>
                    <a:pt x="423799" y="919099"/>
                    <a:pt x="382143" y="937895"/>
                    <a:pt x="353187" y="970915"/>
                  </a:cubicBezTo>
                  <a:lnTo>
                    <a:pt x="583819" y="970915"/>
                  </a:lnTo>
                  <a:cubicBezTo>
                    <a:pt x="555752" y="938022"/>
                    <a:pt x="514731" y="919099"/>
                    <a:pt x="471678" y="919099"/>
                  </a:cubicBezTo>
                  <a:cubicBezTo>
                    <a:pt x="471297" y="919099"/>
                    <a:pt x="471043" y="919099"/>
                    <a:pt x="470662" y="919099"/>
                  </a:cubicBezTo>
                  <a:cubicBezTo>
                    <a:pt x="469646" y="919099"/>
                    <a:pt x="468630" y="919099"/>
                    <a:pt x="467614" y="919099"/>
                  </a:cubicBezTo>
                  <a:close/>
                  <a:moveTo>
                    <a:pt x="233934" y="1017270"/>
                  </a:moveTo>
                  <a:lnTo>
                    <a:pt x="233934" y="1156335"/>
                  </a:lnTo>
                  <a:lnTo>
                    <a:pt x="702691" y="1156335"/>
                  </a:lnTo>
                  <a:lnTo>
                    <a:pt x="702691" y="1017270"/>
                  </a:lnTo>
                  <a:close/>
                  <a:moveTo>
                    <a:pt x="144526" y="1206373"/>
                  </a:moveTo>
                  <a:lnTo>
                    <a:pt x="144526" y="1311148"/>
                  </a:lnTo>
                  <a:lnTo>
                    <a:pt x="792607" y="1311148"/>
                  </a:lnTo>
                  <a:lnTo>
                    <a:pt x="792607" y="1206373"/>
                  </a:lnTo>
                  <a:close/>
                </a:path>
              </a:pathLst>
            </a:custGeom>
            <a:solidFill>
              <a:srgbClr val="39B54A"/>
            </a:solidFill>
          </p:spPr>
          <p:txBody>
            <a:bodyPr/>
            <a:lstStyle/>
            <a:p>
              <a:endParaRPr lang="en-US"/>
            </a:p>
          </p:txBody>
        </p:sp>
      </p:grpSp>
      <p:sp>
        <p:nvSpPr>
          <p:cNvPr id="17" name="Freeform 17"/>
          <p:cNvSpPr/>
          <p:nvPr/>
        </p:nvSpPr>
        <p:spPr>
          <a:xfrm>
            <a:off x="13707113" y="4154424"/>
            <a:ext cx="4551683" cy="6008751"/>
          </a:xfrm>
          <a:custGeom>
            <a:avLst/>
            <a:gdLst/>
            <a:ahLst/>
            <a:cxnLst/>
            <a:rect l="l" t="t" r="r" b="b"/>
            <a:pathLst>
              <a:path w="4551683" h="6008751">
                <a:moveTo>
                  <a:pt x="0" y="0"/>
                </a:moveTo>
                <a:lnTo>
                  <a:pt x="4551683" y="0"/>
                </a:lnTo>
                <a:lnTo>
                  <a:pt x="4551683" y="6008751"/>
                </a:lnTo>
                <a:lnTo>
                  <a:pt x="0" y="600875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8" name="TextBox 18"/>
          <p:cNvSpPr txBox="1"/>
          <p:nvPr/>
        </p:nvSpPr>
        <p:spPr>
          <a:xfrm>
            <a:off x="0" y="224067"/>
            <a:ext cx="18258796" cy="1414233"/>
          </a:xfrm>
          <a:prstGeom prst="rect">
            <a:avLst/>
          </a:prstGeom>
        </p:spPr>
        <p:txBody>
          <a:bodyPr wrap="square" lIns="0" tIns="0" rIns="0" bIns="0" rtlCol="0" anchor="t">
            <a:spAutoFit/>
          </a:bodyPr>
          <a:lstStyle/>
          <a:p>
            <a:pPr algn="ctr">
              <a:lnSpc>
                <a:spcPts val="5711"/>
              </a:lnSpc>
            </a:pPr>
            <a:r>
              <a:rPr lang="en-US" sz="4079" dirty="0">
                <a:solidFill>
                  <a:srgbClr val="1F497D"/>
                </a:solidFill>
                <a:latin typeface="Arimo Medium"/>
                <a:ea typeface="Arimo Medium"/>
                <a:cs typeface="Arimo Medium"/>
                <a:sym typeface="Arimo"/>
              </a:rPr>
              <a:t>CLEAR PROJECT MANAGEMENT GAP IN</a:t>
            </a:r>
          </a:p>
          <a:p>
            <a:pPr algn="ctr">
              <a:lnSpc>
                <a:spcPts val="5711"/>
              </a:lnSpc>
            </a:pPr>
            <a:r>
              <a:rPr lang="en-US" sz="4079" dirty="0">
                <a:solidFill>
                  <a:srgbClr val="1F497D"/>
                </a:solidFill>
                <a:latin typeface="Arimo Medium"/>
                <a:ea typeface="Arimo Medium"/>
                <a:cs typeface="Arimo Medium"/>
                <a:sym typeface="Arimo"/>
              </a:rPr>
              <a:t>PRIVATE MARKETS </a:t>
            </a:r>
          </a:p>
        </p:txBody>
      </p:sp>
      <p:sp>
        <p:nvSpPr>
          <p:cNvPr id="20" name="TextBox 20"/>
          <p:cNvSpPr txBox="1"/>
          <p:nvPr/>
        </p:nvSpPr>
        <p:spPr>
          <a:xfrm>
            <a:off x="3438782" y="1940195"/>
            <a:ext cx="10716930" cy="2427909"/>
          </a:xfrm>
          <a:prstGeom prst="rect">
            <a:avLst/>
          </a:prstGeom>
        </p:spPr>
        <p:txBody>
          <a:bodyPr lIns="0" tIns="0" rIns="0" bIns="0" rtlCol="0" anchor="t">
            <a:spAutoFit/>
          </a:bodyPr>
          <a:lstStyle/>
          <a:p>
            <a:pPr>
              <a:lnSpc>
                <a:spcPts val="3198"/>
              </a:lnSpc>
            </a:pPr>
            <a:r>
              <a:rPr lang="en-US" sz="2339" dirty="0">
                <a:solidFill>
                  <a:srgbClr val="1F497D"/>
                </a:solidFill>
                <a:latin typeface="Arimo Medium"/>
                <a:ea typeface="Arimo Medium"/>
                <a:cs typeface="Arimo Medium"/>
                <a:sym typeface="Arimo"/>
              </a:rPr>
              <a:t>The global private markets industry has experienced significant growth over the past decade, with assets under management surpassing $14 trillion—three times what it was ten years ago. This expansion has intensified competition among private market managers, making effective fundraising strategies more crucial than ever </a:t>
            </a:r>
          </a:p>
          <a:p>
            <a:pPr algn="l">
              <a:lnSpc>
                <a:spcPts val="3198"/>
              </a:lnSpc>
            </a:pPr>
            <a:r>
              <a:rPr lang="en-US" sz="2339" dirty="0">
                <a:solidFill>
                  <a:srgbClr val="1F497D"/>
                </a:solidFill>
                <a:latin typeface="Arimo Medium"/>
                <a:ea typeface="Arimo Medium"/>
                <a:cs typeface="Arimo Medium"/>
                <a:sym typeface="Arimo"/>
              </a:rPr>
              <a:t> </a:t>
            </a:r>
          </a:p>
        </p:txBody>
      </p:sp>
      <p:sp>
        <p:nvSpPr>
          <p:cNvPr id="23" name="TextBox 23"/>
          <p:cNvSpPr txBox="1"/>
          <p:nvPr/>
        </p:nvSpPr>
        <p:spPr>
          <a:xfrm>
            <a:off x="1032053" y="5960250"/>
            <a:ext cx="2817419" cy="738292"/>
          </a:xfrm>
          <a:prstGeom prst="rect">
            <a:avLst/>
          </a:prstGeom>
        </p:spPr>
        <p:txBody>
          <a:bodyPr lIns="0" tIns="0" rIns="0" bIns="0" rtlCol="0" anchor="t">
            <a:spAutoFit/>
          </a:bodyPr>
          <a:lstStyle/>
          <a:p>
            <a:pPr algn="ctr">
              <a:lnSpc>
                <a:spcPts val="2999"/>
              </a:lnSpc>
            </a:pPr>
            <a:r>
              <a:rPr lang="en-US" sz="2004" spc="2">
                <a:solidFill>
                  <a:srgbClr val="0071C9"/>
                </a:solidFill>
                <a:latin typeface="Arimo Medium"/>
                <a:ea typeface="Arimo Medium"/>
                <a:cs typeface="Arimo Medium"/>
                <a:sym typeface="Arimo"/>
              </a:rPr>
              <a:t>Intensifying Fundraising Competition </a:t>
            </a:r>
          </a:p>
        </p:txBody>
      </p:sp>
      <p:sp>
        <p:nvSpPr>
          <p:cNvPr id="24" name="TextBox 24"/>
          <p:cNvSpPr txBox="1"/>
          <p:nvPr/>
        </p:nvSpPr>
        <p:spPr>
          <a:xfrm>
            <a:off x="5425440" y="5972575"/>
            <a:ext cx="2790415" cy="776623"/>
          </a:xfrm>
          <a:prstGeom prst="rect">
            <a:avLst/>
          </a:prstGeom>
        </p:spPr>
        <p:txBody>
          <a:bodyPr lIns="0" tIns="0" rIns="0" bIns="0" rtlCol="0" anchor="t">
            <a:spAutoFit/>
          </a:bodyPr>
          <a:lstStyle/>
          <a:p>
            <a:pPr algn="ctr">
              <a:lnSpc>
                <a:spcPts val="3204"/>
              </a:lnSpc>
            </a:pPr>
            <a:r>
              <a:rPr lang="en-US" sz="2004" spc="2" dirty="0">
                <a:solidFill>
                  <a:srgbClr val="F1945B"/>
                </a:solidFill>
                <a:latin typeface="Arimo Medium"/>
                <a:ea typeface="Arimo Medium"/>
                <a:cs typeface="Arimo Medium"/>
                <a:sym typeface="Arimo"/>
              </a:rPr>
              <a:t>Evolving Role of IR and What Good Looks Like </a:t>
            </a:r>
          </a:p>
        </p:txBody>
      </p:sp>
      <p:sp>
        <p:nvSpPr>
          <p:cNvPr id="25" name="TextBox 25"/>
          <p:cNvSpPr txBox="1"/>
          <p:nvPr/>
        </p:nvSpPr>
        <p:spPr>
          <a:xfrm>
            <a:off x="704698" y="6737128"/>
            <a:ext cx="3257579" cy="2507999"/>
          </a:xfrm>
          <a:prstGeom prst="rect">
            <a:avLst/>
          </a:prstGeom>
        </p:spPr>
        <p:txBody>
          <a:bodyPr lIns="0" tIns="0" rIns="0" bIns="0" rtlCol="0" anchor="t">
            <a:spAutoFit/>
          </a:bodyPr>
          <a:lstStyle/>
          <a:p>
            <a:pPr algn="ctr">
              <a:lnSpc>
                <a:spcPts val="2199"/>
              </a:lnSpc>
            </a:pPr>
            <a:r>
              <a:rPr lang="en-US" sz="1572" dirty="0">
                <a:solidFill>
                  <a:srgbClr val="051D40"/>
                </a:solidFill>
                <a:latin typeface="Arimo Medium"/>
                <a:ea typeface="Arimo Medium"/>
                <a:cs typeface="Arimo Medium"/>
                <a:sym typeface="Arimo"/>
              </a:rPr>
              <a:t>Despite a general slow down in private equity fundraising in 2024, with commitments dropping 24% to $1.1 trillion, some firms are poised for significant fundraising efforts in 2025, highlighting a divide in the industry. This competitive landscape necessitates specialized project management to differentiate </a:t>
            </a:r>
          </a:p>
        </p:txBody>
      </p:sp>
      <p:sp>
        <p:nvSpPr>
          <p:cNvPr id="26" name="TextBox 26"/>
          <p:cNvSpPr txBox="1"/>
          <p:nvPr/>
        </p:nvSpPr>
        <p:spPr>
          <a:xfrm>
            <a:off x="5189147" y="6768795"/>
            <a:ext cx="3273666" cy="2796599"/>
          </a:xfrm>
          <a:prstGeom prst="rect">
            <a:avLst/>
          </a:prstGeom>
        </p:spPr>
        <p:txBody>
          <a:bodyPr lIns="0" tIns="0" rIns="0" bIns="0" rtlCol="0" anchor="t">
            <a:spAutoFit/>
          </a:bodyPr>
          <a:lstStyle/>
          <a:p>
            <a:pPr algn="ctr">
              <a:lnSpc>
                <a:spcPts val="2200"/>
              </a:lnSpc>
            </a:pPr>
            <a:r>
              <a:rPr lang="en-US" sz="1572" spc="1" dirty="0">
                <a:solidFill>
                  <a:srgbClr val="051D40"/>
                </a:solidFill>
                <a:latin typeface="Arimo Medium"/>
                <a:ea typeface="Arimo Medium"/>
                <a:cs typeface="Arimo Medium"/>
                <a:sym typeface="Arimo"/>
              </a:rPr>
              <a:t>In 2025, private markets are </a:t>
            </a:r>
          </a:p>
          <a:p>
            <a:pPr algn="ctr">
              <a:lnSpc>
                <a:spcPts val="2200"/>
              </a:lnSpc>
            </a:pPr>
            <a:r>
              <a:rPr lang="en-US" sz="1572" dirty="0">
                <a:solidFill>
                  <a:srgbClr val="051D40"/>
                </a:solidFill>
                <a:latin typeface="Arimo Medium"/>
                <a:ea typeface="Arimo Medium"/>
                <a:cs typeface="Arimo Medium"/>
                <a:sym typeface="Arimo"/>
              </a:rPr>
              <a:t>expected to dominate hiring in fund management as firms expand their teams to meet increasing investor demand for private credit, private equity, real estate, and infrastructure. This talent gap underscores the need for dedicated sales project management to support fundraising activities. </a:t>
            </a:r>
          </a:p>
        </p:txBody>
      </p:sp>
      <p:sp>
        <p:nvSpPr>
          <p:cNvPr id="28" name="TextBox 28"/>
          <p:cNvSpPr txBox="1"/>
          <p:nvPr/>
        </p:nvSpPr>
        <p:spPr>
          <a:xfrm>
            <a:off x="9856975" y="6795935"/>
            <a:ext cx="3093444" cy="1950196"/>
          </a:xfrm>
          <a:prstGeom prst="rect">
            <a:avLst/>
          </a:prstGeom>
        </p:spPr>
        <p:txBody>
          <a:bodyPr lIns="0" tIns="0" rIns="0" bIns="0" rtlCol="0" anchor="t">
            <a:spAutoFit/>
          </a:bodyPr>
          <a:lstStyle/>
          <a:p>
            <a:pPr algn="ctr">
              <a:lnSpc>
                <a:spcPts val="2197"/>
              </a:lnSpc>
            </a:pPr>
            <a:r>
              <a:rPr lang="en-US" sz="1572" spc="1">
                <a:solidFill>
                  <a:srgbClr val="051D40"/>
                </a:solidFill>
                <a:latin typeface="Arimo Medium"/>
                <a:ea typeface="Arimo Medium"/>
                <a:cs typeface="Arimo Medium"/>
                <a:sym typeface="Arimo"/>
              </a:rPr>
              <a:t>As private market managers seek capital beyond their domestic markets, they face diverse regulatory environments and investor preferences. This complexity requires specialized project management to navigate </a:t>
            </a:r>
          </a:p>
        </p:txBody>
      </p:sp>
      <p:sp>
        <p:nvSpPr>
          <p:cNvPr id="29" name="TextBox 29"/>
          <p:cNvSpPr txBox="1"/>
          <p:nvPr/>
        </p:nvSpPr>
        <p:spPr>
          <a:xfrm>
            <a:off x="9789919" y="8751475"/>
            <a:ext cx="3174997" cy="273539"/>
          </a:xfrm>
          <a:prstGeom prst="rect">
            <a:avLst/>
          </a:prstGeom>
        </p:spPr>
        <p:txBody>
          <a:bodyPr lIns="0" tIns="0" rIns="0" bIns="0" rtlCol="0" anchor="t">
            <a:spAutoFit/>
          </a:bodyPr>
          <a:lstStyle/>
          <a:p>
            <a:pPr algn="l">
              <a:lnSpc>
                <a:spcPts val="2197"/>
              </a:lnSpc>
            </a:pPr>
            <a:r>
              <a:rPr lang="en-US" sz="1572">
                <a:solidFill>
                  <a:srgbClr val="051D40"/>
                </a:solidFill>
                <a:latin typeface="Arimo Medium"/>
                <a:ea typeface="Arimo Medium"/>
                <a:cs typeface="Arimo Medium"/>
                <a:sym typeface="Arimo"/>
              </a:rPr>
              <a:t>cross-border challenges effectively.</a:t>
            </a:r>
          </a:p>
        </p:txBody>
      </p:sp>
      <p:sp>
        <p:nvSpPr>
          <p:cNvPr id="30" name="TextBox 30"/>
          <p:cNvSpPr txBox="1"/>
          <p:nvPr/>
        </p:nvSpPr>
        <p:spPr>
          <a:xfrm>
            <a:off x="14351508" y="6805327"/>
            <a:ext cx="3133973" cy="2229212"/>
          </a:xfrm>
          <a:prstGeom prst="rect">
            <a:avLst/>
          </a:prstGeom>
        </p:spPr>
        <p:txBody>
          <a:bodyPr lIns="0" tIns="0" rIns="0" bIns="0" rtlCol="0" anchor="t">
            <a:spAutoFit/>
          </a:bodyPr>
          <a:lstStyle/>
          <a:p>
            <a:pPr algn="ctr">
              <a:lnSpc>
                <a:spcPts val="2199"/>
              </a:lnSpc>
            </a:pPr>
            <a:r>
              <a:rPr lang="en-US" sz="1572" spc="1">
                <a:solidFill>
                  <a:srgbClr val="051D40"/>
                </a:solidFill>
                <a:latin typeface="Arimo Medium"/>
                <a:ea typeface="Arimo Medium"/>
                <a:cs typeface="Arimo Medium"/>
                <a:sym typeface="Arimo"/>
              </a:rPr>
              <a:t>Investors are increasingly demanding transparency, tailored communication, and strategic engagement. Dedicated sales project management ensures that fundraising efforts align with these evolving expectations, enhancing investor relations and fundraising </a:t>
            </a:r>
          </a:p>
        </p:txBody>
      </p:sp>
      <p:sp>
        <p:nvSpPr>
          <p:cNvPr id="31" name="TextBox 31"/>
          <p:cNvSpPr txBox="1"/>
          <p:nvPr/>
        </p:nvSpPr>
        <p:spPr>
          <a:xfrm>
            <a:off x="15471905" y="9039873"/>
            <a:ext cx="795604" cy="273539"/>
          </a:xfrm>
          <a:prstGeom prst="rect">
            <a:avLst/>
          </a:prstGeom>
        </p:spPr>
        <p:txBody>
          <a:bodyPr lIns="0" tIns="0" rIns="0" bIns="0" rtlCol="0" anchor="t">
            <a:spAutoFit/>
          </a:bodyPr>
          <a:lstStyle/>
          <a:p>
            <a:pPr algn="l">
              <a:lnSpc>
                <a:spcPts val="2199"/>
              </a:lnSpc>
            </a:pPr>
            <a:r>
              <a:rPr lang="en-US" sz="1572" spc="3">
                <a:solidFill>
                  <a:srgbClr val="051D40"/>
                </a:solidFill>
                <a:latin typeface="Arimo Medium"/>
                <a:ea typeface="Arimo Medium"/>
                <a:cs typeface="Arimo Medium"/>
                <a:sym typeface="Arimo"/>
              </a:rPr>
              <a:t>success.</a:t>
            </a:r>
          </a:p>
        </p:txBody>
      </p:sp>
      <p:sp>
        <p:nvSpPr>
          <p:cNvPr id="32" name="TextBox 32"/>
          <p:cNvSpPr txBox="1"/>
          <p:nvPr/>
        </p:nvSpPr>
        <p:spPr>
          <a:xfrm>
            <a:off x="965302" y="9242231"/>
            <a:ext cx="2669877" cy="283426"/>
          </a:xfrm>
          <a:prstGeom prst="rect">
            <a:avLst/>
          </a:prstGeom>
        </p:spPr>
        <p:txBody>
          <a:bodyPr lIns="0" tIns="0" rIns="0" bIns="0" rtlCol="0" anchor="t">
            <a:spAutoFit/>
          </a:bodyPr>
          <a:lstStyle/>
          <a:p>
            <a:pPr algn="l">
              <a:lnSpc>
                <a:spcPts val="2204"/>
              </a:lnSpc>
            </a:pPr>
            <a:r>
              <a:rPr lang="en-US" sz="1574">
                <a:solidFill>
                  <a:srgbClr val="051D40"/>
                </a:solidFill>
                <a:latin typeface="Arimo Medium"/>
                <a:ea typeface="Arimo Medium"/>
                <a:cs typeface="Arimo Medium"/>
                <a:sym typeface="Arimo"/>
              </a:rPr>
              <a:t>and</a:t>
            </a:r>
            <a:r>
              <a:rPr lang="en-US" sz="1574">
                <a:solidFill>
                  <a:srgbClr val="000000"/>
                </a:solidFill>
                <a:latin typeface="Arimo Medium"/>
                <a:ea typeface="Arimo Medium"/>
                <a:cs typeface="Arimo Medium"/>
                <a:sym typeface="Arimo"/>
              </a:rPr>
              <a:t> </a:t>
            </a:r>
            <a:r>
              <a:rPr lang="en-US" sz="1574">
                <a:solidFill>
                  <a:srgbClr val="051D40"/>
                </a:solidFill>
                <a:latin typeface="Arimo Medium"/>
                <a:ea typeface="Arimo Medium"/>
                <a:cs typeface="Arimo Medium"/>
                <a:sym typeface="Arimo"/>
              </a:rPr>
              <a:t>effectively</a:t>
            </a:r>
            <a:r>
              <a:rPr lang="en-US" sz="1574">
                <a:solidFill>
                  <a:srgbClr val="000000"/>
                </a:solidFill>
                <a:latin typeface="Arimo Medium"/>
                <a:ea typeface="Arimo Medium"/>
                <a:cs typeface="Arimo Medium"/>
                <a:sym typeface="Arimo"/>
              </a:rPr>
              <a:t> </a:t>
            </a:r>
            <a:r>
              <a:rPr lang="en-US" sz="1574">
                <a:solidFill>
                  <a:srgbClr val="051D40"/>
                </a:solidFill>
                <a:latin typeface="Arimo Medium"/>
                <a:ea typeface="Arimo Medium"/>
                <a:cs typeface="Arimo Medium"/>
                <a:sym typeface="Arimo"/>
              </a:rPr>
              <a:t>position</a:t>
            </a:r>
            <a:r>
              <a:rPr lang="en-US" sz="1574">
                <a:solidFill>
                  <a:srgbClr val="000000"/>
                </a:solidFill>
                <a:latin typeface="Arimo Medium"/>
                <a:ea typeface="Arimo Medium"/>
                <a:cs typeface="Arimo Medium"/>
                <a:sym typeface="Arimo"/>
              </a:rPr>
              <a:t> </a:t>
            </a:r>
            <a:r>
              <a:rPr lang="en-US" sz="1574">
                <a:solidFill>
                  <a:srgbClr val="051D40"/>
                </a:solidFill>
                <a:latin typeface="Arimo Medium"/>
                <a:ea typeface="Arimo Medium"/>
                <a:cs typeface="Arimo Medium"/>
                <a:sym typeface="Arimo"/>
              </a:rPr>
              <a:t>funds.</a:t>
            </a:r>
          </a:p>
        </p:txBody>
      </p:sp>
      <p:sp>
        <p:nvSpPr>
          <p:cNvPr id="33" name="TextBox 33"/>
          <p:cNvSpPr txBox="1"/>
          <p:nvPr/>
        </p:nvSpPr>
        <p:spPr>
          <a:xfrm>
            <a:off x="9738617" y="5906081"/>
            <a:ext cx="3472882" cy="818655"/>
          </a:xfrm>
          <a:prstGeom prst="rect">
            <a:avLst/>
          </a:prstGeom>
        </p:spPr>
        <p:txBody>
          <a:bodyPr lIns="0" tIns="0" rIns="0" bIns="0" rtlCol="0" anchor="t">
            <a:spAutoFit/>
          </a:bodyPr>
          <a:lstStyle/>
          <a:p>
            <a:pPr algn="ctr">
              <a:lnSpc>
                <a:spcPts val="3204"/>
              </a:lnSpc>
            </a:pPr>
            <a:r>
              <a:rPr lang="en-US" sz="2304">
                <a:solidFill>
                  <a:srgbClr val="39B54A"/>
                </a:solidFill>
                <a:latin typeface="Arimo Medium"/>
                <a:ea typeface="Arimo Medium"/>
                <a:cs typeface="Arimo Medium"/>
                <a:sym typeface="Arimo"/>
              </a:rPr>
              <a:t>Cross Border Fundraising Needs </a:t>
            </a:r>
          </a:p>
        </p:txBody>
      </p:sp>
      <p:sp>
        <p:nvSpPr>
          <p:cNvPr id="34" name="TextBox 34"/>
          <p:cNvSpPr txBox="1"/>
          <p:nvPr/>
        </p:nvSpPr>
        <p:spPr>
          <a:xfrm>
            <a:off x="14749910" y="5900233"/>
            <a:ext cx="2350970" cy="818655"/>
          </a:xfrm>
          <a:prstGeom prst="rect">
            <a:avLst/>
          </a:prstGeom>
        </p:spPr>
        <p:txBody>
          <a:bodyPr lIns="0" tIns="0" rIns="0" bIns="0" rtlCol="0" anchor="t">
            <a:spAutoFit/>
          </a:bodyPr>
          <a:lstStyle/>
          <a:p>
            <a:pPr algn="ctr">
              <a:lnSpc>
                <a:spcPts val="3204"/>
              </a:lnSpc>
            </a:pPr>
            <a:r>
              <a:rPr lang="en-US" sz="2304">
                <a:solidFill>
                  <a:srgbClr val="C0504D"/>
                </a:solidFill>
                <a:latin typeface="Arimo Medium"/>
                <a:ea typeface="Arimo Medium"/>
                <a:cs typeface="Arimo Medium"/>
                <a:sym typeface="Arimo"/>
              </a:rPr>
              <a:t>Evolving Investor Expectations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6250534" y="3588458"/>
            <a:ext cx="5822166" cy="5804545"/>
            <a:chOff x="0" y="0"/>
            <a:chExt cx="5822163" cy="5804548"/>
          </a:xfrm>
        </p:grpSpPr>
        <p:sp>
          <p:nvSpPr>
            <p:cNvPr id="3" name="Freeform 3"/>
            <p:cNvSpPr/>
            <p:nvPr/>
          </p:nvSpPr>
          <p:spPr>
            <a:xfrm>
              <a:off x="-21209" y="1887093"/>
              <a:ext cx="2092452" cy="3248660"/>
            </a:xfrm>
            <a:custGeom>
              <a:avLst/>
              <a:gdLst/>
              <a:ahLst/>
              <a:cxnLst/>
              <a:rect l="l" t="t" r="r" b="b"/>
              <a:pathLst>
                <a:path w="2092452" h="3248660">
                  <a:moveTo>
                    <a:pt x="1104011" y="0"/>
                  </a:moveTo>
                  <a:lnTo>
                    <a:pt x="201422" y="197358"/>
                  </a:lnTo>
                  <a:cubicBezTo>
                    <a:pt x="125222" y="458597"/>
                    <a:pt x="0" y="1022096"/>
                    <a:pt x="168783" y="1701292"/>
                  </a:cubicBezTo>
                  <a:cubicBezTo>
                    <a:pt x="385191" y="2573655"/>
                    <a:pt x="948817" y="3081274"/>
                    <a:pt x="1151763" y="3248660"/>
                  </a:cubicBezTo>
                  <a:lnTo>
                    <a:pt x="1251077" y="2327275"/>
                  </a:lnTo>
                  <a:lnTo>
                    <a:pt x="2092452" y="1955672"/>
                  </a:lnTo>
                  <a:cubicBezTo>
                    <a:pt x="2001266" y="1869947"/>
                    <a:pt x="1799717" y="1653539"/>
                    <a:pt x="1714119" y="1307846"/>
                  </a:cubicBezTo>
                  <a:cubicBezTo>
                    <a:pt x="1646047" y="1033018"/>
                    <a:pt x="1682750" y="801497"/>
                    <a:pt x="1711452" y="681863"/>
                  </a:cubicBezTo>
                  <a:lnTo>
                    <a:pt x="1104011" y="0"/>
                  </a:lnTo>
                  <a:close/>
                </a:path>
              </a:pathLst>
            </a:custGeom>
            <a:solidFill>
              <a:srgbClr val="13538A"/>
            </a:solidFill>
          </p:spPr>
          <p:txBody>
            <a:bodyPr/>
            <a:lstStyle/>
            <a:p>
              <a:endParaRPr lang="en-US"/>
            </a:p>
          </p:txBody>
        </p:sp>
        <p:sp>
          <p:nvSpPr>
            <p:cNvPr id="4" name="Freeform 4"/>
            <p:cNvSpPr/>
            <p:nvPr/>
          </p:nvSpPr>
          <p:spPr>
            <a:xfrm>
              <a:off x="237363" y="63500"/>
              <a:ext cx="3088894" cy="2325878"/>
            </a:xfrm>
            <a:custGeom>
              <a:avLst/>
              <a:gdLst/>
              <a:ahLst/>
              <a:cxnLst/>
              <a:rect l="l" t="t" r="r" b="b"/>
              <a:pathLst>
                <a:path w="3088894" h="2325878">
                  <a:moveTo>
                    <a:pt x="2632837" y="0"/>
                  </a:moveTo>
                  <a:lnTo>
                    <a:pt x="3088894" y="803021"/>
                  </a:lnTo>
                  <a:lnTo>
                    <a:pt x="2617851" y="1584198"/>
                  </a:lnTo>
                  <a:cubicBezTo>
                    <a:pt x="2495296" y="1592326"/>
                    <a:pt x="2264029" y="1626362"/>
                    <a:pt x="2020189" y="1773428"/>
                  </a:cubicBezTo>
                  <a:cubicBezTo>
                    <a:pt x="1715262" y="1958594"/>
                    <a:pt x="1568196" y="2214372"/>
                    <a:pt x="1513713" y="2325878"/>
                  </a:cubicBezTo>
                  <a:cubicBezTo>
                    <a:pt x="1312291" y="2094611"/>
                    <a:pt x="1110742" y="1863217"/>
                    <a:pt x="909320" y="1633220"/>
                  </a:cubicBezTo>
                  <a:lnTo>
                    <a:pt x="0" y="1812671"/>
                  </a:lnTo>
                  <a:cubicBezTo>
                    <a:pt x="98044" y="1570482"/>
                    <a:pt x="416560" y="881761"/>
                    <a:pt x="1185799" y="416306"/>
                  </a:cubicBezTo>
                  <a:cubicBezTo>
                    <a:pt x="1784858" y="52959"/>
                    <a:pt x="2360676" y="5461"/>
                    <a:pt x="2632837" y="0"/>
                  </a:cubicBezTo>
                  <a:close/>
                </a:path>
              </a:pathLst>
            </a:custGeom>
            <a:solidFill>
              <a:srgbClr val="7CD4D2"/>
            </a:solidFill>
          </p:spPr>
          <p:txBody>
            <a:bodyPr/>
            <a:lstStyle/>
            <a:p>
              <a:endParaRPr lang="en-US"/>
            </a:p>
          </p:txBody>
        </p:sp>
        <p:sp>
          <p:nvSpPr>
            <p:cNvPr id="5" name="Freeform 5"/>
            <p:cNvSpPr/>
            <p:nvPr/>
          </p:nvSpPr>
          <p:spPr>
            <a:xfrm>
              <a:off x="3040507" y="66167"/>
              <a:ext cx="2560701" cy="2606167"/>
            </a:xfrm>
            <a:custGeom>
              <a:avLst/>
              <a:gdLst/>
              <a:ahLst/>
              <a:cxnLst/>
              <a:rect l="l" t="t" r="r" b="b"/>
              <a:pathLst>
                <a:path w="2560701" h="2606167">
                  <a:moveTo>
                    <a:pt x="2560701" y="1918970"/>
                  </a:moveTo>
                  <a:lnTo>
                    <a:pt x="1943989" y="2606167"/>
                  </a:lnTo>
                  <a:lnTo>
                    <a:pt x="1053719" y="2407539"/>
                  </a:lnTo>
                  <a:cubicBezTo>
                    <a:pt x="1006094" y="2294509"/>
                    <a:pt x="901192" y="2084959"/>
                    <a:pt x="684784" y="1901190"/>
                  </a:cubicBezTo>
                  <a:cubicBezTo>
                    <a:pt x="412496" y="1671193"/>
                    <a:pt x="122428" y="1614043"/>
                    <a:pt x="0" y="1596390"/>
                  </a:cubicBezTo>
                  <a:cubicBezTo>
                    <a:pt x="155194" y="1332230"/>
                    <a:pt x="310388" y="1066927"/>
                    <a:pt x="465582" y="802894"/>
                  </a:cubicBezTo>
                  <a:lnTo>
                    <a:pt x="5334" y="0"/>
                  </a:lnTo>
                  <a:cubicBezTo>
                    <a:pt x="266827" y="16383"/>
                    <a:pt x="1020953" y="97917"/>
                    <a:pt x="1707134" y="680339"/>
                  </a:cubicBezTo>
                  <a:cubicBezTo>
                    <a:pt x="2240661" y="1132332"/>
                    <a:pt x="2469515" y="1662938"/>
                    <a:pt x="2560701" y="1918843"/>
                  </a:cubicBezTo>
                  <a:close/>
                </a:path>
              </a:pathLst>
            </a:custGeom>
            <a:solidFill>
              <a:srgbClr val="4AB1B4"/>
            </a:solidFill>
          </p:spPr>
          <p:txBody>
            <a:bodyPr/>
            <a:lstStyle/>
            <a:p>
              <a:endParaRPr lang="en-US"/>
            </a:p>
          </p:txBody>
        </p:sp>
        <p:sp>
          <p:nvSpPr>
            <p:cNvPr id="6" name="Freeform 6"/>
            <p:cNvSpPr/>
            <p:nvPr/>
          </p:nvSpPr>
          <p:spPr>
            <a:xfrm>
              <a:off x="3685667" y="2188972"/>
              <a:ext cx="2197354" cy="3007868"/>
            </a:xfrm>
            <a:custGeom>
              <a:avLst/>
              <a:gdLst/>
              <a:ahLst/>
              <a:cxnLst/>
              <a:rect l="l" t="t" r="r" b="b"/>
              <a:pathLst>
                <a:path w="2197354" h="3007868">
                  <a:moveTo>
                    <a:pt x="1990471" y="254"/>
                  </a:moveTo>
                  <a:lnTo>
                    <a:pt x="1357376" y="676656"/>
                  </a:lnTo>
                  <a:cubicBezTo>
                    <a:pt x="1059307" y="605917"/>
                    <a:pt x="759714" y="536448"/>
                    <a:pt x="461518" y="467106"/>
                  </a:cubicBezTo>
                  <a:lnTo>
                    <a:pt x="461518" y="467106"/>
                  </a:lnTo>
                  <a:cubicBezTo>
                    <a:pt x="481965" y="589534"/>
                    <a:pt x="514604" y="883539"/>
                    <a:pt x="374396" y="1211453"/>
                  </a:cubicBezTo>
                  <a:cubicBezTo>
                    <a:pt x="262763" y="1472692"/>
                    <a:pt x="93980" y="1634617"/>
                    <a:pt x="0" y="1713611"/>
                  </a:cubicBezTo>
                  <a:lnTo>
                    <a:pt x="74930" y="2622677"/>
                  </a:lnTo>
                  <a:lnTo>
                    <a:pt x="914908" y="3007868"/>
                  </a:lnTo>
                  <a:cubicBezTo>
                    <a:pt x="1132713" y="2844546"/>
                    <a:pt x="1572387" y="2468880"/>
                    <a:pt x="1846072" y="1826514"/>
                  </a:cubicBezTo>
                  <a:cubicBezTo>
                    <a:pt x="2197354" y="998982"/>
                    <a:pt x="2051685" y="254635"/>
                    <a:pt x="1990344" y="0"/>
                  </a:cubicBezTo>
                  <a:close/>
                </a:path>
              </a:pathLst>
            </a:custGeom>
            <a:solidFill>
              <a:srgbClr val="37C9EF"/>
            </a:solidFill>
          </p:spPr>
          <p:txBody>
            <a:bodyPr/>
            <a:lstStyle/>
            <a:p>
              <a:endParaRPr lang="en-US"/>
            </a:p>
          </p:txBody>
        </p:sp>
        <p:sp>
          <p:nvSpPr>
            <p:cNvPr id="7" name="Freeform 7"/>
            <p:cNvSpPr/>
            <p:nvPr/>
          </p:nvSpPr>
          <p:spPr>
            <a:xfrm>
              <a:off x="1269238" y="3946271"/>
              <a:ext cx="3193796" cy="1857502"/>
            </a:xfrm>
            <a:custGeom>
              <a:avLst/>
              <a:gdLst/>
              <a:ahLst/>
              <a:cxnLst/>
              <a:rect l="l" t="t" r="r" b="b"/>
              <a:pathLst>
                <a:path w="3193796" h="1857502">
                  <a:moveTo>
                    <a:pt x="0" y="1276604"/>
                  </a:moveTo>
                  <a:lnTo>
                    <a:pt x="99441" y="357886"/>
                  </a:lnTo>
                  <a:lnTo>
                    <a:pt x="938022" y="0"/>
                  </a:lnTo>
                  <a:cubicBezTo>
                    <a:pt x="1042924" y="65278"/>
                    <a:pt x="1249807" y="172720"/>
                    <a:pt x="1533017" y="195834"/>
                  </a:cubicBezTo>
                  <a:cubicBezTo>
                    <a:pt x="1888363" y="224409"/>
                    <a:pt x="2157857" y="101981"/>
                    <a:pt x="2266696" y="43434"/>
                  </a:cubicBezTo>
                  <a:cubicBezTo>
                    <a:pt x="2295271" y="348234"/>
                    <a:pt x="2322576" y="654558"/>
                    <a:pt x="2351151" y="959358"/>
                  </a:cubicBezTo>
                  <a:lnTo>
                    <a:pt x="3193796" y="1345819"/>
                  </a:lnTo>
                  <a:cubicBezTo>
                    <a:pt x="2971927" y="1484630"/>
                    <a:pt x="2311654" y="1857502"/>
                    <a:pt x="1414399" y="1785366"/>
                  </a:cubicBezTo>
                  <a:cubicBezTo>
                    <a:pt x="718820" y="1729613"/>
                    <a:pt x="223266" y="1431544"/>
                    <a:pt x="0" y="1276350"/>
                  </a:cubicBezTo>
                  <a:close/>
                </a:path>
              </a:pathLst>
            </a:custGeom>
            <a:solidFill>
              <a:srgbClr val="2C92D5"/>
            </a:solidFill>
          </p:spPr>
          <p:txBody>
            <a:bodyPr/>
            <a:lstStyle/>
            <a:p>
              <a:endParaRPr lang="en-US"/>
            </a:p>
          </p:txBody>
        </p:sp>
      </p:grpSp>
      <p:sp>
        <p:nvSpPr>
          <p:cNvPr id="8" name="TextBox 8"/>
          <p:cNvSpPr txBox="1"/>
          <p:nvPr/>
        </p:nvSpPr>
        <p:spPr>
          <a:xfrm>
            <a:off x="0" y="1283395"/>
            <a:ext cx="18288000" cy="354905"/>
          </a:xfrm>
          <a:prstGeom prst="rect">
            <a:avLst/>
          </a:prstGeom>
        </p:spPr>
        <p:txBody>
          <a:bodyPr wrap="square" lIns="0" tIns="0" rIns="0" bIns="0" rtlCol="0" anchor="t">
            <a:spAutoFit/>
          </a:bodyPr>
          <a:lstStyle/>
          <a:p>
            <a:pPr algn="ctr">
              <a:lnSpc>
                <a:spcPts val="2999"/>
              </a:lnSpc>
            </a:pPr>
            <a:r>
              <a:rPr lang="en-US" sz="2004" spc="52" dirty="0">
                <a:solidFill>
                  <a:srgbClr val="191919"/>
                </a:solidFill>
                <a:latin typeface="Arimo Medium"/>
                <a:ea typeface="Arimo Medium"/>
                <a:cs typeface="Arimo Medium"/>
                <a:sym typeface="Arimo"/>
              </a:rPr>
              <a:t>What are the different ways that AA works with managers to ensure that they are go to market fit ready to fundraise? </a:t>
            </a:r>
          </a:p>
        </p:txBody>
      </p:sp>
      <p:sp>
        <p:nvSpPr>
          <p:cNvPr id="9" name="TextBox 9"/>
          <p:cNvSpPr txBox="1"/>
          <p:nvPr/>
        </p:nvSpPr>
        <p:spPr>
          <a:xfrm>
            <a:off x="0" y="374680"/>
            <a:ext cx="18288000" cy="600036"/>
          </a:xfrm>
          <a:prstGeom prst="rect">
            <a:avLst/>
          </a:prstGeom>
        </p:spPr>
        <p:txBody>
          <a:bodyPr wrap="square" lIns="0" tIns="0" rIns="0" bIns="0" rtlCol="0" anchor="t">
            <a:spAutoFit/>
          </a:bodyPr>
          <a:lstStyle/>
          <a:p>
            <a:pPr algn="ctr">
              <a:lnSpc>
                <a:spcPts val="5040"/>
              </a:lnSpc>
            </a:pPr>
            <a:r>
              <a:rPr lang="en-US" sz="3600" spc="104" dirty="0">
                <a:solidFill>
                  <a:srgbClr val="191919"/>
                </a:solidFill>
                <a:latin typeface="Arimo Medium"/>
                <a:ea typeface="Arimo Medium"/>
                <a:cs typeface="Arimo Medium"/>
                <a:sym typeface="Arimo"/>
              </a:rPr>
              <a:t>KEY PROJECT MANAGEMENT AREAS</a:t>
            </a:r>
          </a:p>
        </p:txBody>
      </p:sp>
      <p:sp>
        <p:nvSpPr>
          <p:cNvPr id="10" name="TextBox 10"/>
          <p:cNvSpPr txBox="1"/>
          <p:nvPr/>
        </p:nvSpPr>
        <p:spPr>
          <a:xfrm>
            <a:off x="501396" y="5500192"/>
            <a:ext cx="5638333" cy="1160745"/>
          </a:xfrm>
          <a:prstGeom prst="rect">
            <a:avLst/>
          </a:prstGeom>
        </p:spPr>
        <p:txBody>
          <a:bodyPr lIns="0" tIns="0" rIns="0" bIns="0" rtlCol="0" anchor="t">
            <a:spAutoFit/>
          </a:bodyPr>
          <a:lstStyle/>
          <a:p>
            <a:pPr algn="r">
              <a:lnSpc>
                <a:spcPts val="3096"/>
              </a:lnSpc>
            </a:pPr>
            <a:r>
              <a:rPr lang="en-US" sz="1800" spc="55" dirty="0">
                <a:solidFill>
                  <a:srgbClr val="191919"/>
                </a:solidFill>
                <a:latin typeface="Arimo Medium"/>
                <a:ea typeface="Arimo Medium"/>
                <a:cs typeface="Arimo Medium"/>
                <a:sym typeface="Arimo"/>
              </a:rPr>
              <a:t>A structured approach to investor targeting helps prioritize key prospects within institutional and family office networks. Active tracking and pipeline </a:t>
            </a:r>
          </a:p>
        </p:txBody>
      </p:sp>
      <p:sp>
        <p:nvSpPr>
          <p:cNvPr id="11" name="TextBox 11"/>
          <p:cNvSpPr txBox="1"/>
          <p:nvPr/>
        </p:nvSpPr>
        <p:spPr>
          <a:xfrm>
            <a:off x="356616" y="6681292"/>
            <a:ext cx="5724163" cy="767553"/>
          </a:xfrm>
          <a:prstGeom prst="rect">
            <a:avLst/>
          </a:prstGeom>
        </p:spPr>
        <p:txBody>
          <a:bodyPr lIns="0" tIns="0" rIns="0" bIns="0" rtlCol="0" anchor="t">
            <a:spAutoFit/>
          </a:bodyPr>
          <a:lstStyle/>
          <a:p>
            <a:pPr algn="r">
              <a:lnSpc>
                <a:spcPts val="3096"/>
              </a:lnSpc>
            </a:pPr>
            <a:r>
              <a:rPr lang="en-US" sz="1800" spc="59" dirty="0">
                <a:solidFill>
                  <a:srgbClr val="191919"/>
                </a:solidFill>
                <a:latin typeface="Arimo Medium"/>
                <a:ea typeface="Arimo Medium"/>
                <a:cs typeface="Arimo Medium"/>
                <a:sym typeface="Arimo"/>
              </a:rPr>
              <a:t>management ensure timely engagement and follow- ups.</a:t>
            </a:r>
          </a:p>
        </p:txBody>
      </p:sp>
      <p:sp>
        <p:nvSpPr>
          <p:cNvPr id="12" name="TextBox 12"/>
          <p:cNvSpPr txBox="1"/>
          <p:nvPr/>
        </p:nvSpPr>
        <p:spPr>
          <a:xfrm>
            <a:off x="304800" y="2685869"/>
            <a:ext cx="5851217" cy="1758174"/>
          </a:xfrm>
          <a:prstGeom prst="rect">
            <a:avLst/>
          </a:prstGeom>
        </p:spPr>
        <p:txBody>
          <a:bodyPr lIns="0" tIns="0" rIns="0" bIns="0" rtlCol="0" anchor="t">
            <a:spAutoFit/>
          </a:bodyPr>
          <a:lstStyle/>
          <a:p>
            <a:pPr algn="r">
              <a:lnSpc>
                <a:spcPts val="2845"/>
              </a:lnSpc>
            </a:pPr>
            <a:r>
              <a:rPr lang="en-US" sz="1800" spc="55" dirty="0">
                <a:solidFill>
                  <a:srgbClr val="191919"/>
                </a:solidFill>
                <a:latin typeface="Arimo Medium"/>
                <a:ea typeface="Arimo Medium"/>
                <a:cs typeface="Arimo Medium"/>
                <a:sym typeface="Arimo"/>
              </a:rPr>
              <a:t>Refining fund materials to align with investor expectations and structuring the Virtual Data Room (VDR) for seamless due diligence. Presentations are tailored for different investor segments to ensure clear messaging. </a:t>
            </a:r>
          </a:p>
        </p:txBody>
      </p:sp>
      <p:sp>
        <p:nvSpPr>
          <p:cNvPr id="14" name="TextBox 14"/>
          <p:cNvSpPr txBox="1"/>
          <p:nvPr/>
        </p:nvSpPr>
        <p:spPr>
          <a:xfrm>
            <a:off x="573024" y="8426901"/>
            <a:ext cx="5844092" cy="1136361"/>
          </a:xfrm>
          <a:prstGeom prst="rect">
            <a:avLst/>
          </a:prstGeom>
        </p:spPr>
        <p:txBody>
          <a:bodyPr lIns="0" tIns="0" rIns="0" bIns="0" rtlCol="0" anchor="t">
            <a:spAutoFit/>
          </a:bodyPr>
          <a:lstStyle/>
          <a:p>
            <a:pPr algn="r">
              <a:lnSpc>
                <a:spcPts val="3000"/>
              </a:lnSpc>
            </a:pPr>
            <a:r>
              <a:rPr lang="en-US" sz="1800" spc="57">
                <a:solidFill>
                  <a:srgbClr val="191919"/>
                </a:solidFill>
                <a:latin typeface="Arimo Medium"/>
                <a:ea typeface="Arimo Medium"/>
                <a:cs typeface="Arimo Medium"/>
                <a:sym typeface="Arimo"/>
              </a:rPr>
              <a:t>Supporting investor outreach includes scheduling and coordinating meetings, preparing briefing notes, and managing post-meeting follow-ups. </a:t>
            </a:r>
          </a:p>
        </p:txBody>
      </p:sp>
      <p:sp>
        <p:nvSpPr>
          <p:cNvPr id="16" name="TextBox 16"/>
          <p:cNvSpPr txBox="1"/>
          <p:nvPr/>
        </p:nvSpPr>
        <p:spPr>
          <a:xfrm>
            <a:off x="12349858" y="3219393"/>
            <a:ext cx="5123945" cy="1898618"/>
          </a:xfrm>
          <a:prstGeom prst="rect">
            <a:avLst/>
          </a:prstGeom>
        </p:spPr>
        <p:txBody>
          <a:bodyPr lIns="0" tIns="0" rIns="0" bIns="0" rtlCol="0" anchor="t">
            <a:spAutoFit/>
          </a:bodyPr>
          <a:lstStyle/>
          <a:p>
            <a:pPr algn="l">
              <a:lnSpc>
                <a:spcPts val="3000"/>
              </a:lnSpc>
            </a:pPr>
            <a:r>
              <a:rPr lang="en-US" sz="1800" spc="57">
                <a:solidFill>
                  <a:srgbClr val="191919"/>
                </a:solidFill>
                <a:latin typeface="Arimo Medium"/>
                <a:ea typeface="Arimo Medium"/>
                <a:cs typeface="Arimo Medium"/>
                <a:sym typeface="Arimo"/>
              </a:rPr>
              <a:t>Navigating cross-border fundraising requires an understanding of diverse regulatory environments and investor preferences. Ensuring compliance and effective positioning helps managers access global capital.</a:t>
            </a:r>
          </a:p>
        </p:txBody>
      </p:sp>
      <p:sp>
        <p:nvSpPr>
          <p:cNvPr id="17" name="TextBox 17"/>
          <p:cNvSpPr txBox="1"/>
          <p:nvPr/>
        </p:nvSpPr>
        <p:spPr>
          <a:xfrm>
            <a:off x="5198364" y="7794784"/>
            <a:ext cx="1016556" cy="430978"/>
          </a:xfrm>
          <a:prstGeom prst="rect">
            <a:avLst/>
          </a:prstGeom>
        </p:spPr>
        <p:txBody>
          <a:bodyPr lIns="0" tIns="0" rIns="0" bIns="0" rtlCol="0" anchor="t">
            <a:spAutoFit/>
          </a:bodyPr>
          <a:lstStyle/>
          <a:p>
            <a:pPr algn="l">
              <a:lnSpc>
                <a:spcPts val="3494"/>
              </a:lnSpc>
            </a:pPr>
            <a:r>
              <a:rPr lang="en-US" sz="2495" spc="99">
                <a:solidFill>
                  <a:srgbClr val="191919"/>
                </a:solidFill>
                <a:latin typeface="Arimo Medium"/>
                <a:ea typeface="Arimo Medium"/>
                <a:cs typeface="Arimo Medium"/>
                <a:sym typeface="Arimo"/>
              </a:rPr>
              <a:t>Area 3</a:t>
            </a:r>
          </a:p>
        </p:txBody>
      </p:sp>
      <p:sp>
        <p:nvSpPr>
          <p:cNvPr id="18" name="TextBox 18"/>
          <p:cNvSpPr txBox="1"/>
          <p:nvPr/>
        </p:nvSpPr>
        <p:spPr>
          <a:xfrm>
            <a:off x="12339190" y="6475257"/>
            <a:ext cx="4650657" cy="2344937"/>
          </a:xfrm>
          <a:prstGeom prst="rect">
            <a:avLst/>
          </a:prstGeom>
        </p:spPr>
        <p:txBody>
          <a:bodyPr lIns="0" tIns="0" rIns="0" bIns="0" rtlCol="0" anchor="t">
            <a:spAutoFit/>
          </a:bodyPr>
          <a:lstStyle/>
          <a:p>
            <a:pPr algn="l">
              <a:lnSpc>
                <a:spcPts val="3494"/>
              </a:lnSpc>
            </a:pPr>
            <a:r>
              <a:rPr lang="en-US" sz="2495" spc="97" dirty="0">
                <a:solidFill>
                  <a:srgbClr val="191919"/>
                </a:solidFill>
                <a:latin typeface="Arimo Medium"/>
                <a:ea typeface="Arimo Medium"/>
                <a:cs typeface="Arimo Medium"/>
                <a:sym typeface="Arimo"/>
              </a:rPr>
              <a:t>Area 4 </a:t>
            </a:r>
          </a:p>
          <a:p>
            <a:pPr>
              <a:lnSpc>
                <a:spcPts val="2523"/>
              </a:lnSpc>
            </a:pPr>
            <a:r>
              <a:rPr lang="en-US" sz="1802" spc="55" dirty="0">
                <a:solidFill>
                  <a:srgbClr val="191919"/>
                </a:solidFill>
                <a:latin typeface="Arimo Medium"/>
                <a:ea typeface="Arimo Medium"/>
                <a:cs typeface="Arimo Medium"/>
                <a:sym typeface="Arimo"/>
              </a:rPr>
              <a:t>Identifying key conferences and speaking </a:t>
            </a:r>
            <a:r>
              <a:rPr lang="en-US" spc="57" dirty="0">
                <a:solidFill>
                  <a:srgbClr val="191919"/>
                </a:solidFill>
                <a:latin typeface="Arimo Medium"/>
                <a:ea typeface="Arimo Medium"/>
                <a:cs typeface="Arimo Medium"/>
                <a:sym typeface="Arimo"/>
              </a:rPr>
              <a:t>opportunities enhances visibility and credibility. Coordinating investor meetings around major events maximizes fundraising efforts.</a:t>
            </a:r>
          </a:p>
          <a:p>
            <a:pPr algn="l">
              <a:lnSpc>
                <a:spcPts val="2523"/>
              </a:lnSpc>
            </a:pPr>
            <a:r>
              <a:rPr lang="en-US" sz="1802" spc="55" dirty="0">
                <a:solidFill>
                  <a:srgbClr val="191919"/>
                </a:solidFill>
                <a:latin typeface="Arimo Medium"/>
                <a:ea typeface="Arimo Medium"/>
                <a:cs typeface="Arimo Medium"/>
                <a:sym typeface="Arimo"/>
              </a:rPr>
              <a:t> </a:t>
            </a:r>
          </a:p>
        </p:txBody>
      </p:sp>
      <p:sp>
        <p:nvSpPr>
          <p:cNvPr id="19" name="TextBox 19"/>
          <p:cNvSpPr txBox="1"/>
          <p:nvPr/>
        </p:nvSpPr>
        <p:spPr>
          <a:xfrm>
            <a:off x="12349858" y="2774480"/>
            <a:ext cx="1118730" cy="430978"/>
          </a:xfrm>
          <a:prstGeom prst="rect">
            <a:avLst/>
          </a:prstGeom>
        </p:spPr>
        <p:txBody>
          <a:bodyPr lIns="0" tIns="0" rIns="0" bIns="0" rtlCol="0" anchor="t">
            <a:spAutoFit/>
          </a:bodyPr>
          <a:lstStyle/>
          <a:p>
            <a:pPr algn="l">
              <a:lnSpc>
                <a:spcPts val="3494"/>
              </a:lnSpc>
            </a:pPr>
            <a:r>
              <a:rPr lang="en-US" sz="2495" spc="97">
                <a:solidFill>
                  <a:srgbClr val="191919"/>
                </a:solidFill>
                <a:latin typeface="Arimo Medium"/>
                <a:ea typeface="Arimo Medium"/>
                <a:cs typeface="Arimo Medium"/>
                <a:sym typeface="Arimo"/>
              </a:rPr>
              <a:t>Area 5 </a:t>
            </a:r>
          </a:p>
        </p:txBody>
      </p:sp>
      <p:sp>
        <p:nvSpPr>
          <p:cNvPr id="20" name="TextBox 20"/>
          <p:cNvSpPr txBox="1"/>
          <p:nvPr/>
        </p:nvSpPr>
        <p:spPr>
          <a:xfrm>
            <a:off x="4952114" y="2166290"/>
            <a:ext cx="1074763" cy="416604"/>
          </a:xfrm>
          <a:prstGeom prst="rect">
            <a:avLst/>
          </a:prstGeom>
        </p:spPr>
        <p:txBody>
          <a:bodyPr lIns="0" tIns="0" rIns="0" bIns="0" rtlCol="0" anchor="t">
            <a:spAutoFit/>
          </a:bodyPr>
          <a:lstStyle/>
          <a:p>
            <a:pPr algn="l">
              <a:lnSpc>
                <a:spcPts val="3359"/>
              </a:lnSpc>
            </a:pPr>
            <a:r>
              <a:rPr lang="en-US" sz="2400" spc="93">
                <a:solidFill>
                  <a:srgbClr val="191919"/>
                </a:solidFill>
                <a:latin typeface="Arimo Medium"/>
                <a:ea typeface="Arimo Medium"/>
                <a:cs typeface="Arimo Medium"/>
                <a:sym typeface="Arimo"/>
              </a:rPr>
              <a:t>Area 1 </a:t>
            </a:r>
          </a:p>
        </p:txBody>
      </p:sp>
      <p:sp>
        <p:nvSpPr>
          <p:cNvPr id="21" name="TextBox 21"/>
          <p:cNvSpPr txBox="1"/>
          <p:nvPr/>
        </p:nvSpPr>
        <p:spPr>
          <a:xfrm>
            <a:off x="6919598" y="6100724"/>
            <a:ext cx="374066" cy="409471"/>
          </a:xfrm>
          <a:prstGeom prst="rect">
            <a:avLst/>
          </a:prstGeom>
        </p:spPr>
        <p:txBody>
          <a:bodyPr lIns="0" tIns="0" rIns="0" bIns="0" rtlCol="0" anchor="t">
            <a:spAutoFit/>
          </a:bodyPr>
          <a:lstStyle/>
          <a:p>
            <a:pPr algn="l">
              <a:lnSpc>
                <a:spcPts val="3494"/>
              </a:lnSpc>
            </a:pPr>
            <a:r>
              <a:rPr lang="en-US" sz="2495" spc="112" dirty="0">
                <a:solidFill>
                  <a:srgbClr val="FFFFFF"/>
                </a:solidFill>
                <a:latin typeface="Arial"/>
                <a:ea typeface="Arial"/>
                <a:cs typeface="Arial"/>
                <a:sym typeface="Arial"/>
              </a:rPr>
              <a:t>2</a:t>
            </a:r>
          </a:p>
        </p:txBody>
      </p:sp>
      <p:sp>
        <p:nvSpPr>
          <p:cNvPr id="22" name="TextBox 22"/>
          <p:cNvSpPr txBox="1"/>
          <p:nvPr/>
        </p:nvSpPr>
        <p:spPr>
          <a:xfrm>
            <a:off x="7975730" y="4027446"/>
            <a:ext cx="374066" cy="409471"/>
          </a:xfrm>
          <a:prstGeom prst="rect">
            <a:avLst/>
          </a:prstGeom>
        </p:spPr>
        <p:txBody>
          <a:bodyPr lIns="0" tIns="0" rIns="0" bIns="0" rtlCol="0" anchor="t">
            <a:spAutoFit/>
          </a:bodyPr>
          <a:lstStyle/>
          <a:p>
            <a:pPr algn="l">
              <a:lnSpc>
                <a:spcPts val="3494"/>
              </a:lnSpc>
            </a:pPr>
            <a:r>
              <a:rPr lang="en-US" sz="2495" spc="112" dirty="0">
                <a:solidFill>
                  <a:srgbClr val="FFFFFF"/>
                </a:solidFill>
                <a:latin typeface="Arial"/>
                <a:ea typeface="Arial"/>
                <a:cs typeface="Arial"/>
                <a:sym typeface="Arial"/>
              </a:rPr>
              <a:t>1</a:t>
            </a:r>
          </a:p>
        </p:txBody>
      </p:sp>
      <p:sp>
        <p:nvSpPr>
          <p:cNvPr id="23" name="TextBox 23"/>
          <p:cNvSpPr txBox="1"/>
          <p:nvPr/>
        </p:nvSpPr>
        <p:spPr>
          <a:xfrm>
            <a:off x="8535038" y="7915808"/>
            <a:ext cx="374066" cy="409471"/>
          </a:xfrm>
          <a:prstGeom prst="rect">
            <a:avLst/>
          </a:prstGeom>
        </p:spPr>
        <p:txBody>
          <a:bodyPr lIns="0" tIns="0" rIns="0" bIns="0" rtlCol="0" anchor="t">
            <a:spAutoFit/>
          </a:bodyPr>
          <a:lstStyle/>
          <a:p>
            <a:pPr algn="l">
              <a:lnSpc>
                <a:spcPts val="3494"/>
              </a:lnSpc>
            </a:pPr>
            <a:r>
              <a:rPr lang="en-US" sz="2495" spc="112" dirty="0">
                <a:solidFill>
                  <a:srgbClr val="FFFFFF"/>
                </a:solidFill>
                <a:latin typeface="Arial"/>
                <a:ea typeface="Arial"/>
                <a:cs typeface="Arial"/>
                <a:sym typeface="Arial"/>
              </a:rPr>
              <a:t>3</a:t>
            </a:r>
          </a:p>
        </p:txBody>
      </p:sp>
      <p:sp>
        <p:nvSpPr>
          <p:cNvPr id="24" name="TextBox 24"/>
          <p:cNvSpPr txBox="1"/>
          <p:nvPr/>
        </p:nvSpPr>
        <p:spPr>
          <a:xfrm>
            <a:off x="10427846" y="4398921"/>
            <a:ext cx="374066" cy="409471"/>
          </a:xfrm>
          <a:prstGeom prst="rect">
            <a:avLst/>
          </a:prstGeom>
        </p:spPr>
        <p:txBody>
          <a:bodyPr lIns="0" tIns="0" rIns="0" bIns="0" rtlCol="0" anchor="t">
            <a:spAutoFit/>
          </a:bodyPr>
          <a:lstStyle/>
          <a:p>
            <a:pPr algn="l">
              <a:lnSpc>
                <a:spcPts val="3494"/>
              </a:lnSpc>
            </a:pPr>
            <a:r>
              <a:rPr lang="en-US" sz="2495" spc="112" dirty="0">
                <a:solidFill>
                  <a:srgbClr val="FFFFFF"/>
                </a:solidFill>
                <a:latin typeface="Arial"/>
                <a:ea typeface="Arial"/>
                <a:cs typeface="Arial"/>
                <a:sym typeface="Arial"/>
              </a:rPr>
              <a:t>5</a:t>
            </a:r>
          </a:p>
        </p:txBody>
      </p:sp>
      <p:sp>
        <p:nvSpPr>
          <p:cNvPr id="25" name="TextBox 25"/>
          <p:cNvSpPr txBox="1"/>
          <p:nvPr/>
        </p:nvSpPr>
        <p:spPr>
          <a:xfrm>
            <a:off x="10795130" y="6758073"/>
            <a:ext cx="374066" cy="409471"/>
          </a:xfrm>
          <a:prstGeom prst="rect">
            <a:avLst/>
          </a:prstGeom>
        </p:spPr>
        <p:txBody>
          <a:bodyPr lIns="0" tIns="0" rIns="0" bIns="0" rtlCol="0" anchor="t">
            <a:spAutoFit/>
          </a:bodyPr>
          <a:lstStyle/>
          <a:p>
            <a:pPr algn="l">
              <a:lnSpc>
                <a:spcPts val="3494"/>
              </a:lnSpc>
            </a:pPr>
            <a:r>
              <a:rPr lang="en-US" sz="2495" spc="112" dirty="0">
                <a:solidFill>
                  <a:srgbClr val="FFFFFF"/>
                </a:solidFill>
                <a:latin typeface="Arial"/>
                <a:ea typeface="Arial"/>
                <a:cs typeface="Arial"/>
                <a:sym typeface="Arial"/>
              </a:rPr>
              <a:t>4</a:t>
            </a:r>
          </a:p>
        </p:txBody>
      </p:sp>
      <p:sp>
        <p:nvSpPr>
          <p:cNvPr id="26" name="TextBox 26"/>
          <p:cNvSpPr txBox="1"/>
          <p:nvPr/>
        </p:nvSpPr>
        <p:spPr>
          <a:xfrm>
            <a:off x="4939284" y="4957629"/>
            <a:ext cx="851068" cy="448932"/>
          </a:xfrm>
          <a:prstGeom prst="rect">
            <a:avLst/>
          </a:prstGeom>
        </p:spPr>
        <p:txBody>
          <a:bodyPr lIns="0" tIns="0" rIns="0" bIns="0" rtlCol="0" anchor="t">
            <a:spAutoFit/>
          </a:bodyPr>
          <a:lstStyle/>
          <a:p>
            <a:pPr algn="l">
              <a:lnSpc>
                <a:spcPts val="3595"/>
              </a:lnSpc>
            </a:pPr>
            <a:r>
              <a:rPr lang="en-US" sz="2568" spc="107">
                <a:solidFill>
                  <a:srgbClr val="191919"/>
                </a:solidFill>
                <a:latin typeface="Arimo Medium"/>
                <a:ea typeface="Arimo Medium"/>
                <a:cs typeface="Arimo Medium"/>
                <a:sym typeface="Arimo"/>
              </a:rPr>
              <a:t>Area </a:t>
            </a:r>
          </a:p>
        </p:txBody>
      </p:sp>
      <p:sp>
        <p:nvSpPr>
          <p:cNvPr id="27" name="TextBox 27"/>
          <p:cNvSpPr txBox="1"/>
          <p:nvPr/>
        </p:nvSpPr>
        <p:spPr>
          <a:xfrm>
            <a:off x="5782056" y="4926701"/>
            <a:ext cx="184956" cy="479860"/>
          </a:xfrm>
          <a:prstGeom prst="rect">
            <a:avLst/>
          </a:prstGeom>
        </p:spPr>
        <p:txBody>
          <a:bodyPr lIns="0" tIns="0" rIns="0" bIns="0" rtlCol="0" anchor="t">
            <a:spAutoFit/>
          </a:bodyPr>
          <a:lstStyle/>
          <a:p>
            <a:pPr algn="l">
              <a:lnSpc>
                <a:spcPts val="3595"/>
              </a:lnSpc>
            </a:pPr>
            <a:r>
              <a:rPr lang="en-US" sz="2568">
                <a:solidFill>
                  <a:srgbClr val="191919"/>
                </a:solidFill>
                <a:latin typeface="Arial"/>
                <a:ea typeface="Arial"/>
                <a:cs typeface="Arial"/>
                <a:sym typeface="Arial"/>
              </a:rPr>
              <a:t>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425441" y="908428"/>
            <a:ext cx="10897362" cy="8467944"/>
          </a:xfrm>
          <a:custGeom>
            <a:avLst/>
            <a:gdLst/>
            <a:ahLst/>
            <a:cxnLst/>
            <a:rect l="l" t="t" r="r" b="b"/>
            <a:pathLst>
              <a:path w="10897362" h="8467944">
                <a:moveTo>
                  <a:pt x="0" y="0"/>
                </a:moveTo>
                <a:lnTo>
                  <a:pt x="10897362" y="0"/>
                </a:lnTo>
                <a:lnTo>
                  <a:pt x="10897362" y="8467944"/>
                </a:lnTo>
                <a:lnTo>
                  <a:pt x="0" y="846794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7158485" y="1519057"/>
            <a:ext cx="187547" cy="447151"/>
          </a:xfrm>
          <a:prstGeom prst="rect">
            <a:avLst/>
          </a:prstGeom>
        </p:spPr>
        <p:txBody>
          <a:bodyPr lIns="0" tIns="0" rIns="0" bIns="0" rtlCol="0" anchor="t">
            <a:spAutoFit/>
          </a:bodyPr>
          <a:lstStyle/>
          <a:p>
            <a:pPr algn="l">
              <a:lnSpc>
                <a:spcPts val="3645"/>
              </a:lnSpc>
            </a:pPr>
            <a:r>
              <a:rPr lang="en-US" sz="2604" spc="13">
                <a:solidFill>
                  <a:srgbClr val="78DDE4"/>
                </a:solidFill>
                <a:latin typeface="Open Sans"/>
                <a:ea typeface="Open Sans"/>
                <a:cs typeface="Open Sans"/>
                <a:sym typeface="Open Sans"/>
              </a:rPr>
              <a:t>1</a:t>
            </a:r>
          </a:p>
        </p:txBody>
      </p:sp>
      <p:sp>
        <p:nvSpPr>
          <p:cNvPr id="4" name="TextBox 4"/>
          <p:cNvSpPr txBox="1"/>
          <p:nvPr/>
        </p:nvSpPr>
        <p:spPr>
          <a:xfrm>
            <a:off x="7158485" y="3192666"/>
            <a:ext cx="187547" cy="447151"/>
          </a:xfrm>
          <a:prstGeom prst="rect">
            <a:avLst/>
          </a:prstGeom>
        </p:spPr>
        <p:txBody>
          <a:bodyPr lIns="0" tIns="0" rIns="0" bIns="0" rtlCol="0" anchor="t">
            <a:spAutoFit/>
          </a:bodyPr>
          <a:lstStyle/>
          <a:p>
            <a:pPr algn="l">
              <a:lnSpc>
                <a:spcPts val="3645"/>
              </a:lnSpc>
            </a:pPr>
            <a:r>
              <a:rPr lang="en-US" sz="2604" spc="13">
                <a:solidFill>
                  <a:srgbClr val="36D1D6"/>
                </a:solidFill>
                <a:latin typeface="Open Sans"/>
                <a:ea typeface="Open Sans"/>
                <a:cs typeface="Open Sans"/>
                <a:sym typeface="Open Sans"/>
              </a:rPr>
              <a:t>2</a:t>
            </a:r>
          </a:p>
        </p:txBody>
      </p:sp>
      <p:sp>
        <p:nvSpPr>
          <p:cNvPr id="5" name="TextBox 5"/>
          <p:cNvSpPr txBox="1"/>
          <p:nvPr/>
        </p:nvSpPr>
        <p:spPr>
          <a:xfrm>
            <a:off x="7158485" y="4870590"/>
            <a:ext cx="187547" cy="447151"/>
          </a:xfrm>
          <a:prstGeom prst="rect">
            <a:avLst/>
          </a:prstGeom>
        </p:spPr>
        <p:txBody>
          <a:bodyPr lIns="0" tIns="0" rIns="0" bIns="0" rtlCol="0" anchor="t">
            <a:spAutoFit/>
          </a:bodyPr>
          <a:lstStyle/>
          <a:p>
            <a:pPr algn="l">
              <a:lnSpc>
                <a:spcPts val="3645"/>
              </a:lnSpc>
            </a:pPr>
            <a:r>
              <a:rPr lang="en-US" sz="2604" spc="13">
                <a:solidFill>
                  <a:srgbClr val="37C9EF"/>
                </a:solidFill>
                <a:latin typeface="Open Sans"/>
                <a:ea typeface="Open Sans"/>
                <a:cs typeface="Open Sans"/>
                <a:sym typeface="Open Sans"/>
              </a:rPr>
              <a:t>3</a:t>
            </a:r>
          </a:p>
        </p:txBody>
      </p:sp>
      <p:sp>
        <p:nvSpPr>
          <p:cNvPr id="6" name="TextBox 6"/>
          <p:cNvSpPr txBox="1"/>
          <p:nvPr/>
        </p:nvSpPr>
        <p:spPr>
          <a:xfrm>
            <a:off x="7158485" y="6546733"/>
            <a:ext cx="187547" cy="447151"/>
          </a:xfrm>
          <a:prstGeom prst="rect">
            <a:avLst/>
          </a:prstGeom>
        </p:spPr>
        <p:txBody>
          <a:bodyPr lIns="0" tIns="0" rIns="0" bIns="0" rtlCol="0" anchor="t">
            <a:spAutoFit/>
          </a:bodyPr>
          <a:lstStyle/>
          <a:p>
            <a:pPr algn="l">
              <a:lnSpc>
                <a:spcPts val="3645"/>
              </a:lnSpc>
            </a:pPr>
            <a:r>
              <a:rPr lang="en-US" sz="2604" spc="13">
                <a:solidFill>
                  <a:srgbClr val="2C92D5"/>
                </a:solidFill>
                <a:latin typeface="Open Sans"/>
                <a:ea typeface="Open Sans"/>
                <a:cs typeface="Open Sans"/>
                <a:sym typeface="Open Sans"/>
              </a:rPr>
              <a:t>4</a:t>
            </a:r>
          </a:p>
        </p:txBody>
      </p:sp>
      <p:sp>
        <p:nvSpPr>
          <p:cNvPr id="7" name="TextBox 7"/>
          <p:cNvSpPr txBox="1"/>
          <p:nvPr/>
        </p:nvSpPr>
        <p:spPr>
          <a:xfrm>
            <a:off x="7158485" y="8220342"/>
            <a:ext cx="187547" cy="447151"/>
          </a:xfrm>
          <a:prstGeom prst="rect">
            <a:avLst/>
          </a:prstGeom>
        </p:spPr>
        <p:txBody>
          <a:bodyPr lIns="0" tIns="0" rIns="0" bIns="0" rtlCol="0" anchor="t">
            <a:spAutoFit/>
          </a:bodyPr>
          <a:lstStyle/>
          <a:p>
            <a:pPr algn="l">
              <a:lnSpc>
                <a:spcPts val="3645"/>
              </a:lnSpc>
            </a:pPr>
            <a:r>
              <a:rPr lang="en-US" sz="2604" spc="13">
                <a:solidFill>
                  <a:srgbClr val="13538A"/>
                </a:solidFill>
                <a:latin typeface="Open Sans"/>
                <a:ea typeface="Open Sans"/>
                <a:cs typeface="Open Sans"/>
                <a:sym typeface="Open Sans"/>
              </a:rPr>
              <a:t>5</a:t>
            </a:r>
          </a:p>
        </p:txBody>
      </p:sp>
      <p:sp>
        <p:nvSpPr>
          <p:cNvPr id="8" name="TextBox 8"/>
          <p:cNvSpPr txBox="1"/>
          <p:nvPr/>
        </p:nvSpPr>
        <p:spPr>
          <a:xfrm>
            <a:off x="8330822" y="6587500"/>
            <a:ext cx="2315718" cy="447151"/>
          </a:xfrm>
          <a:prstGeom prst="rect">
            <a:avLst/>
          </a:prstGeom>
        </p:spPr>
        <p:txBody>
          <a:bodyPr lIns="0" tIns="0" rIns="0" bIns="0" rtlCol="0" anchor="t">
            <a:spAutoFit/>
          </a:bodyPr>
          <a:lstStyle/>
          <a:p>
            <a:pPr algn="l">
              <a:lnSpc>
                <a:spcPts val="3645"/>
              </a:lnSpc>
            </a:pPr>
            <a:r>
              <a:rPr lang="en-US" sz="2604" spc="13">
                <a:solidFill>
                  <a:srgbClr val="FFFFFF"/>
                </a:solidFill>
                <a:latin typeface="Open Sans"/>
                <a:ea typeface="Open Sans"/>
                <a:cs typeface="Open Sans"/>
                <a:sym typeface="Open Sans"/>
              </a:rPr>
              <a:t>BRAND PREP </a:t>
            </a:r>
          </a:p>
        </p:txBody>
      </p:sp>
      <p:sp>
        <p:nvSpPr>
          <p:cNvPr id="9" name="TextBox 9"/>
          <p:cNvSpPr txBox="1"/>
          <p:nvPr/>
        </p:nvSpPr>
        <p:spPr>
          <a:xfrm>
            <a:off x="8330822" y="3237748"/>
            <a:ext cx="3198152" cy="447151"/>
          </a:xfrm>
          <a:prstGeom prst="rect">
            <a:avLst/>
          </a:prstGeom>
        </p:spPr>
        <p:txBody>
          <a:bodyPr lIns="0" tIns="0" rIns="0" bIns="0" rtlCol="0" anchor="t">
            <a:spAutoFit/>
          </a:bodyPr>
          <a:lstStyle/>
          <a:p>
            <a:pPr algn="l">
              <a:lnSpc>
                <a:spcPts val="3645"/>
              </a:lnSpc>
            </a:pPr>
            <a:r>
              <a:rPr lang="en-US" sz="2604" spc="13">
                <a:solidFill>
                  <a:srgbClr val="FFFFFF"/>
                </a:solidFill>
                <a:latin typeface="Open Sans"/>
                <a:ea typeface="Open Sans"/>
                <a:cs typeface="Open Sans"/>
                <a:sym typeface="Open Sans"/>
              </a:rPr>
              <a:t>MARKET ANALYSIS</a:t>
            </a:r>
          </a:p>
        </p:txBody>
      </p:sp>
      <p:sp>
        <p:nvSpPr>
          <p:cNvPr id="10" name="TextBox 10"/>
          <p:cNvSpPr txBox="1"/>
          <p:nvPr/>
        </p:nvSpPr>
        <p:spPr>
          <a:xfrm>
            <a:off x="8330822" y="4913890"/>
            <a:ext cx="3351295" cy="447151"/>
          </a:xfrm>
          <a:prstGeom prst="rect">
            <a:avLst/>
          </a:prstGeom>
        </p:spPr>
        <p:txBody>
          <a:bodyPr lIns="0" tIns="0" rIns="0" bIns="0" rtlCol="0" anchor="t">
            <a:spAutoFit/>
          </a:bodyPr>
          <a:lstStyle/>
          <a:p>
            <a:pPr algn="l">
              <a:lnSpc>
                <a:spcPts val="3645"/>
              </a:lnSpc>
            </a:pPr>
            <a:r>
              <a:rPr lang="en-US" sz="2604" spc="13">
                <a:solidFill>
                  <a:srgbClr val="FFFFFF"/>
                </a:solidFill>
                <a:latin typeface="Open Sans"/>
                <a:ea typeface="Open Sans"/>
                <a:cs typeface="Open Sans"/>
                <a:sym typeface="Open Sans"/>
              </a:rPr>
              <a:t>COLLATERAL PREP </a:t>
            </a:r>
          </a:p>
        </p:txBody>
      </p:sp>
      <p:sp>
        <p:nvSpPr>
          <p:cNvPr id="11" name="TextBox 11"/>
          <p:cNvSpPr txBox="1"/>
          <p:nvPr/>
        </p:nvSpPr>
        <p:spPr>
          <a:xfrm>
            <a:off x="8318630" y="1564396"/>
            <a:ext cx="3526031" cy="447151"/>
          </a:xfrm>
          <a:prstGeom prst="rect">
            <a:avLst/>
          </a:prstGeom>
        </p:spPr>
        <p:txBody>
          <a:bodyPr lIns="0" tIns="0" rIns="0" bIns="0" rtlCol="0" anchor="t">
            <a:spAutoFit/>
          </a:bodyPr>
          <a:lstStyle/>
          <a:p>
            <a:pPr algn="l">
              <a:lnSpc>
                <a:spcPts val="3645"/>
              </a:lnSpc>
            </a:pPr>
            <a:r>
              <a:rPr lang="en-US" sz="2604" spc="13">
                <a:solidFill>
                  <a:srgbClr val="FFFFFF"/>
                </a:solidFill>
                <a:latin typeface="Open Sans"/>
                <a:ea typeface="Open Sans"/>
                <a:cs typeface="Open Sans"/>
                <a:sym typeface="Open Sans"/>
              </a:rPr>
              <a:t>AGREE OBJECTIVES </a:t>
            </a:r>
          </a:p>
        </p:txBody>
      </p:sp>
      <p:sp>
        <p:nvSpPr>
          <p:cNvPr id="12" name="TextBox 12"/>
          <p:cNvSpPr txBox="1"/>
          <p:nvPr/>
        </p:nvSpPr>
        <p:spPr>
          <a:xfrm>
            <a:off x="1028700" y="4057012"/>
            <a:ext cx="4321226" cy="1247527"/>
          </a:xfrm>
          <a:prstGeom prst="rect">
            <a:avLst/>
          </a:prstGeom>
        </p:spPr>
        <p:txBody>
          <a:bodyPr lIns="0" tIns="0" rIns="0" bIns="0" rtlCol="0" anchor="t">
            <a:spAutoFit/>
          </a:bodyPr>
          <a:lstStyle/>
          <a:p>
            <a:pPr algn="l">
              <a:lnSpc>
                <a:spcPts val="5043"/>
              </a:lnSpc>
            </a:pPr>
            <a:r>
              <a:rPr lang="en-US" sz="3602">
                <a:solidFill>
                  <a:srgbClr val="000000"/>
                </a:solidFill>
                <a:latin typeface="Arimo Medium"/>
                <a:ea typeface="Arimo Medium"/>
                <a:cs typeface="Arimo Medium"/>
                <a:sym typeface="Arimo"/>
              </a:rPr>
              <a:t>From Advisory to </a:t>
            </a:r>
          </a:p>
          <a:p>
            <a:pPr algn="l">
              <a:lnSpc>
                <a:spcPts val="5727"/>
              </a:lnSpc>
            </a:pPr>
            <a:r>
              <a:rPr lang="en-US" sz="3600">
                <a:solidFill>
                  <a:srgbClr val="000000"/>
                </a:solidFill>
                <a:latin typeface="Arimo Medium"/>
                <a:ea typeface="Arimo Medium"/>
                <a:cs typeface="Arimo Medium"/>
                <a:sym typeface="Arimo"/>
              </a:rPr>
              <a:t>Distribution</a:t>
            </a:r>
          </a:p>
        </p:txBody>
      </p:sp>
      <p:sp>
        <p:nvSpPr>
          <p:cNvPr id="13" name="TextBox 13"/>
          <p:cNvSpPr txBox="1"/>
          <p:nvPr/>
        </p:nvSpPr>
        <p:spPr>
          <a:xfrm>
            <a:off x="1405709" y="5282441"/>
            <a:ext cx="93774" cy="628126"/>
          </a:xfrm>
          <a:prstGeom prst="rect">
            <a:avLst/>
          </a:prstGeom>
        </p:spPr>
        <p:txBody>
          <a:bodyPr lIns="0" tIns="0" rIns="0" bIns="0" rtlCol="0" anchor="t">
            <a:spAutoFit/>
          </a:bodyPr>
          <a:lstStyle/>
          <a:p>
            <a:pPr algn="l">
              <a:lnSpc>
                <a:spcPts val="5463"/>
              </a:lnSpc>
            </a:pPr>
            <a:r>
              <a:rPr lang="en-US" sz="2604">
                <a:solidFill>
                  <a:srgbClr val="000000"/>
                </a:solidFill>
                <a:latin typeface="Arimo Medium"/>
                <a:ea typeface="Arimo Medium"/>
                <a:cs typeface="Arimo Medium"/>
                <a:sym typeface="Arimo"/>
              </a:rPr>
              <a:t> </a:t>
            </a:r>
          </a:p>
        </p:txBody>
      </p:sp>
      <p:sp>
        <p:nvSpPr>
          <p:cNvPr id="14" name="TextBox 14"/>
          <p:cNvSpPr txBox="1"/>
          <p:nvPr/>
        </p:nvSpPr>
        <p:spPr>
          <a:xfrm>
            <a:off x="1028700" y="5453891"/>
            <a:ext cx="1979743" cy="456676"/>
          </a:xfrm>
          <a:prstGeom prst="rect">
            <a:avLst/>
          </a:prstGeom>
        </p:spPr>
        <p:txBody>
          <a:bodyPr lIns="0" tIns="0" rIns="0" bIns="0" rtlCol="0" anchor="t">
            <a:spAutoFit/>
          </a:bodyPr>
          <a:lstStyle/>
          <a:p>
            <a:pPr algn="l">
              <a:lnSpc>
                <a:spcPts val="3645"/>
              </a:lnSpc>
            </a:pPr>
            <a:r>
              <a:rPr lang="en-US" sz="2604" spc="33">
                <a:solidFill>
                  <a:srgbClr val="000000"/>
                </a:solidFill>
                <a:latin typeface="Arimo Medium"/>
                <a:ea typeface="Arimo Medium"/>
                <a:cs typeface="Arimo Medium"/>
                <a:sym typeface="Arimo"/>
              </a:rPr>
              <a:t>10</a:t>
            </a:r>
            <a:r>
              <a:rPr lang="en-US" sz="2604" spc="33">
                <a:solidFill>
                  <a:srgbClr val="FFFFFF"/>
                </a:solidFill>
                <a:latin typeface="Arimo Medium"/>
                <a:ea typeface="Arimo Medium"/>
                <a:cs typeface="Arimo Medium"/>
                <a:sym typeface="Arimo"/>
              </a:rPr>
              <a:t> </a:t>
            </a:r>
            <a:r>
              <a:rPr lang="en-US" sz="2604" spc="33">
                <a:solidFill>
                  <a:srgbClr val="000000"/>
                </a:solidFill>
                <a:latin typeface="Arimo Medium"/>
                <a:ea typeface="Arimo Medium"/>
                <a:cs typeface="Arimo Medium"/>
                <a:sym typeface="Arimo"/>
              </a:rPr>
              <a:t>Step</a:t>
            </a:r>
            <a:r>
              <a:rPr lang="en-US" sz="2604" spc="33">
                <a:solidFill>
                  <a:srgbClr val="FFFFFF"/>
                </a:solidFill>
                <a:latin typeface="Arimo Medium"/>
                <a:ea typeface="Arimo Medium"/>
                <a:cs typeface="Arimo Medium"/>
                <a:sym typeface="Arimo"/>
              </a:rPr>
              <a:t> </a:t>
            </a:r>
            <a:r>
              <a:rPr lang="en-US" sz="2604" spc="33">
                <a:solidFill>
                  <a:srgbClr val="000000"/>
                </a:solidFill>
                <a:latin typeface="Arimo Medium"/>
                <a:ea typeface="Arimo Medium"/>
                <a:cs typeface="Arimo Medium"/>
                <a:sym typeface="Arimo"/>
              </a:rPr>
              <a:t>Plan</a:t>
            </a:r>
          </a:p>
        </p:txBody>
      </p:sp>
      <p:sp>
        <p:nvSpPr>
          <p:cNvPr id="15" name="TextBox 15"/>
          <p:cNvSpPr txBox="1"/>
          <p:nvPr/>
        </p:nvSpPr>
        <p:spPr>
          <a:xfrm>
            <a:off x="8330822" y="8260994"/>
            <a:ext cx="2526506" cy="447513"/>
          </a:xfrm>
          <a:prstGeom prst="rect">
            <a:avLst/>
          </a:prstGeom>
        </p:spPr>
        <p:txBody>
          <a:bodyPr lIns="0" tIns="0" rIns="0" bIns="0" rtlCol="0" anchor="t">
            <a:spAutoFit/>
          </a:bodyPr>
          <a:lstStyle/>
          <a:p>
            <a:pPr algn="l">
              <a:lnSpc>
                <a:spcPts val="3648"/>
              </a:lnSpc>
            </a:pPr>
            <a:r>
              <a:rPr lang="en-US" sz="2606" spc="13">
                <a:solidFill>
                  <a:srgbClr val="FFFFFF"/>
                </a:solidFill>
                <a:latin typeface="Open Sans"/>
                <a:ea typeface="Open Sans"/>
                <a:cs typeface="Open Sans"/>
                <a:sym typeface="Open Sans"/>
              </a:rPr>
              <a:t>LP SHORTLIST </a:t>
            </a:r>
          </a:p>
        </p:txBody>
      </p:sp>
      <p:sp>
        <p:nvSpPr>
          <p:cNvPr id="16" name="TextBox 16"/>
          <p:cNvSpPr txBox="1"/>
          <p:nvPr/>
        </p:nvSpPr>
        <p:spPr>
          <a:xfrm>
            <a:off x="12208764" y="2902058"/>
            <a:ext cx="3999062" cy="998696"/>
          </a:xfrm>
          <a:prstGeom prst="rect">
            <a:avLst/>
          </a:prstGeom>
        </p:spPr>
        <p:txBody>
          <a:bodyPr lIns="0" tIns="0" rIns="0" bIns="0" rtlCol="0" anchor="t">
            <a:spAutoFit/>
          </a:bodyPr>
          <a:lstStyle/>
          <a:p>
            <a:pPr algn="l">
              <a:lnSpc>
                <a:spcPts val="2597"/>
              </a:lnSpc>
            </a:pPr>
            <a:r>
              <a:rPr lang="en-US" sz="2195" spc="30" dirty="0">
                <a:solidFill>
                  <a:srgbClr val="FFFFFF"/>
                </a:solidFill>
                <a:latin typeface="Arimo Medium"/>
                <a:ea typeface="Arimo Medium"/>
                <a:cs typeface="Arimo Medium"/>
                <a:sym typeface="Arimo"/>
              </a:rPr>
              <a:t>Assess GPs with pace and LP sentiment to determine fund positioning</a:t>
            </a:r>
          </a:p>
        </p:txBody>
      </p:sp>
      <p:sp>
        <p:nvSpPr>
          <p:cNvPr id="17" name="TextBox 17"/>
          <p:cNvSpPr txBox="1"/>
          <p:nvPr/>
        </p:nvSpPr>
        <p:spPr>
          <a:xfrm>
            <a:off x="12208764" y="6339316"/>
            <a:ext cx="4227776" cy="998315"/>
          </a:xfrm>
          <a:prstGeom prst="rect">
            <a:avLst/>
          </a:prstGeom>
        </p:spPr>
        <p:txBody>
          <a:bodyPr lIns="0" tIns="0" rIns="0" bIns="0" rtlCol="0" anchor="t">
            <a:spAutoFit/>
          </a:bodyPr>
          <a:lstStyle/>
          <a:p>
            <a:pPr algn="l">
              <a:lnSpc>
                <a:spcPts val="2595"/>
              </a:lnSpc>
            </a:pPr>
            <a:r>
              <a:rPr lang="en-US" sz="2195" spc="30">
                <a:solidFill>
                  <a:srgbClr val="FFFFFF"/>
                </a:solidFill>
                <a:latin typeface="Arimo Medium"/>
                <a:ea typeface="Arimo Medium"/>
                <a:cs typeface="Arimo Medium"/>
                <a:sym typeface="Arimo"/>
              </a:rPr>
              <a:t>Position GP unique value proposition and ESG leadership externally </a:t>
            </a:r>
          </a:p>
        </p:txBody>
      </p:sp>
      <p:sp>
        <p:nvSpPr>
          <p:cNvPr id="18" name="TextBox 18"/>
          <p:cNvSpPr txBox="1"/>
          <p:nvPr/>
        </p:nvSpPr>
        <p:spPr>
          <a:xfrm>
            <a:off x="12208764" y="1316212"/>
            <a:ext cx="4311977" cy="998315"/>
          </a:xfrm>
          <a:prstGeom prst="rect">
            <a:avLst/>
          </a:prstGeom>
        </p:spPr>
        <p:txBody>
          <a:bodyPr lIns="0" tIns="0" rIns="0" bIns="0" rtlCol="0" anchor="t">
            <a:spAutoFit/>
          </a:bodyPr>
          <a:lstStyle/>
          <a:p>
            <a:pPr algn="l">
              <a:lnSpc>
                <a:spcPts val="2595"/>
              </a:lnSpc>
            </a:pPr>
            <a:r>
              <a:rPr lang="en-US" sz="2195" spc="35" dirty="0">
                <a:solidFill>
                  <a:srgbClr val="FFFFFF"/>
                </a:solidFill>
                <a:latin typeface="Arimo Medium"/>
                <a:ea typeface="Arimo Medium"/>
                <a:cs typeface="Arimo Medium"/>
                <a:sym typeface="Arimo"/>
              </a:rPr>
              <a:t>Agree on cadence of fundraising goals, target LP profiles, and geographic profiles</a:t>
            </a:r>
          </a:p>
        </p:txBody>
      </p:sp>
      <p:sp>
        <p:nvSpPr>
          <p:cNvPr id="19" name="TextBox 19"/>
          <p:cNvSpPr txBox="1"/>
          <p:nvPr/>
        </p:nvSpPr>
        <p:spPr>
          <a:xfrm>
            <a:off x="12208764" y="8003524"/>
            <a:ext cx="4648781" cy="1007935"/>
          </a:xfrm>
          <a:prstGeom prst="rect">
            <a:avLst/>
          </a:prstGeom>
        </p:spPr>
        <p:txBody>
          <a:bodyPr lIns="0" tIns="0" rIns="0" bIns="0" rtlCol="0" anchor="t">
            <a:spAutoFit/>
          </a:bodyPr>
          <a:lstStyle/>
          <a:p>
            <a:pPr algn="l">
              <a:lnSpc>
                <a:spcPts val="2604"/>
              </a:lnSpc>
            </a:pPr>
            <a:r>
              <a:rPr lang="en-US" sz="2195" spc="32">
                <a:solidFill>
                  <a:srgbClr val="FFFFFF"/>
                </a:solidFill>
                <a:latin typeface="Arimo Medium"/>
                <a:ea typeface="Arimo Medium"/>
                <a:cs typeface="Arimo Medium"/>
                <a:sym typeface="Arimo"/>
              </a:rPr>
              <a:t>Identify and prioritize potential investors based on fit, interest, and </a:t>
            </a:r>
          </a:p>
          <a:p>
            <a:pPr algn="l">
              <a:lnSpc>
                <a:spcPts val="3077"/>
              </a:lnSpc>
            </a:pPr>
            <a:r>
              <a:rPr lang="en-US" sz="2198" spc="35">
                <a:solidFill>
                  <a:srgbClr val="FFFFFF"/>
                </a:solidFill>
                <a:latin typeface="Arimo Medium"/>
                <a:ea typeface="Arimo Medium"/>
                <a:cs typeface="Arimo Medium"/>
                <a:sym typeface="Arimo"/>
              </a:rPr>
              <a:t>strategic goals</a:t>
            </a:r>
          </a:p>
        </p:txBody>
      </p:sp>
      <p:sp>
        <p:nvSpPr>
          <p:cNvPr id="20" name="TextBox 20"/>
          <p:cNvSpPr txBox="1"/>
          <p:nvPr/>
        </p:nvSpPr>
        <p:spPr>
          <a:xfrm>
            <a:off x="12208764" y="4822936"/>
            <a:ext cx="4629874" cy="678656"/>
          </a:xfrm>
          <a:prstGeom prst="rect">
            <a:avLst/>
          </a:prstGeom>
        </p:spPr>
        <p:txBody>
          <a:bodyPr lIns="0" tIns="0" rIns="0" bIns="0" rtlCol="0" anchor="t">
            <a:spAutoFit/>
          </a:bodyPr>
          <a:lstStyle/>
          <a:p>
            <a:pPr algn="just">
              <a:lnSpc>
                <a:spcPts val="2604"/>
              </a:lnSpc>
            </a:pPr>
            <a:r>
              <a:rPr lang="en-US" sz="2195" spc="35">
                <a:solidFill>
                  <a:srgbClr val="FFFFFF"/>
                </a:solidFill>
                <a:latin typeface="Arimo Medium"/>
                <a:ea typeface="Arimo Medium"/>
                <a:cs typeface="Arimo Medium"/>
                <a:sym typeface="Arimo"/>
              </a:rPr>
              <a:t>Prep LP-facing materials, including pitch decks, DDQs and data rooms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425441" y="908428"/>
            <a:ext cx="10897362" cy="8467944"/>
          </a:xfrm>
          <a:custGeom>
            <a:avLst/>
            <a:gdLst/>
            <a:ahLst/>
            <a:cxnLst/>
            <a:rect l="l" t="t" r="r" b="b"/>
            <a:pathLst>
              <a:path w="10897362" h="8467944">
                <a:moveTo>
                  <a:pt x="0" y="0"/>
                </a:moveTo>
                <a:lnTo>
                  <a:pt x="10897362" y="0"/>
                </a:lnTo>
                <a:lnTo>
                  <a:pt x="10897362" y="8467944"/>
                </a:lnTo>
                <a:lnTo>
                  <a:pt x="0" y="846794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7158485" y="1519057"/>
            <a:ext cx="187547" cy="447151"/>
          </a:xfrm>
          <a:prstGeom prst="rect">
            <a:avLst/>
          </a:prstGeom>
        </p:spPr>
        <p:txBody>
          <a:bodyPr lIns="0" tIns="0" rIns="0" bIns="0" rtlCol="0" anchor="t">
            <a:spAutoFit/>
          </a:bodyPr>
          <a:lstStyle/>
          <a:p>
            <a:pPr algn="l">
              <a:lnSpc>
                <a:spcPts val="3645"/>
              </a:lnSpc>
            </a:pPr>
            <a:r>
              <a:rPr lang="en-US" sz="2604" spc="13">
                <a:solidFill>
                  <a:srgbClr val="78DDE4"/>
                </a:solidFill>
                <a:latin typeface="Open Sans"/>
                <a:ea typeface="Open Sans"/>
                <a:cs typeface="Open Sans"/>
                <a:sym typeface="Open Sans"/>
              </a:rPr>
              <a:t>6</a:t>
            </a:r>
          </a:p>
        </p:txBody>
      </p:sp>
      <p:sp>
        <p:nvSpPr>
          <p:cNvPr id="4" name="TextBox 4"/>
          <p:cNvSpPr txBox="1"/>
          <p:nvPr/>
        </p:nvSpPr>
        <p:spPr>
          <a:xfrm>
            <a:off x="7158485" y="3192666"/>
            <a:ext cx="187547" cy="447151"/>
          </a:xfrm>
          <a:prstGeom prst="rect">
            <a:avLst/>
          </a:prstGeom>
        </p:spPr>
        <p:txBody>
          <a:bodyPr lIns="0" tIns="0" rIns="0" bIns="0" rtlCol="0" anchor="t">
            <a:spAutoFit/>
          </a:bodyPr>
          <a:lstStyle/>
          <a:p>
            <a:pPr algn="l">
              <a:lnSpc>
                <a:spcPts val="3645"/>
              </a:lnSpc>
            </a:pPr>
            <a:r>
              <a:rPr lang="en-US" sz="2604" spc="13">
                <a:solidFill>
                  <a:srgbClr val="36D1D6"/>
                </a:solidFill>
                <a:latin typeface="Open Sans"/>
                <a:ea typeface="Open Sans"/>
                <a:cs typeface="Open Sans"/>
                <a:sym typeface="Open Sans"/>
              </a:rPr>
              <a:t>7</a:t>
            </a:r>
          </a:p>
        </p:txBody>
      </p:sp>
      <p:sp>
        <p:nvSpPr>
          <p:cNvPr id="5" name="TextBox 5"/>
          <p:cNvSpPr txBox="1"/>
          <p:nvPr/>
        </p:nvSpPr>
        <p:spPr>
          <a:xfrm>
            <a:off x="7158485" y="4870590"/>
            <a:ext cx="187547" cy="447151"/>
          </a:xfrm>
          <a:prstGeom prst="rect">
            <a:avLst/>
          </a:prstGeom>
        </p:spPr>
        <p:txBody>
          <a:bodyPr lIns="0" tIns="0" rIns="0" bIns="0" rtlCol="0" anchor="t">
            <a:spAutoFit/>
          </a:bodyPr>
          <a:lstStyle/>
          <a:p>
            <a:pPr algn="l">
              <a:lnSpc>
                <a:spcPts val="3645"/>
              </a:lnSpc>
            </a:pPr>
            <a:r>
              <a:rPr lang="en-US" sz="2604" spc="13">
                <a:solidFill>
                  <a:srgbClr val="37C9EF"/>
                </a:solidFill>
                <a:latin typeface="Open Sans"/>
                <a:ea typeface="Open Sans"/>
                <a:cs typeface="Open Sans"/>
                <a:sym typeface="Open Sans"/>
              </a:rPr>
              <a:t>8</a:t>
            </a:r>
          </a:p>
        </p:txBody>
      </p:sp>
      <p:sp>
        <p:nvSpPr>
          <p:cNvPr id="6" name="TextBox 6"/>
          <p:cNvSpPr txBox="1"/>
          <p:nvPr/>
        </p:nvSpPr>
        <p:spPr>
          <a:xfrm>
            <a:off x="7158485" y="6546733"/>
            <a:ext cx="187547" cy="447151"/>
          </a:xfrm>
          <a:prstGeom prst="rect">
            <a:avLst/>
          </a:prstGeom>
        </p:spPr>
        <p:txBody>
          <a:bodyPr lIns="0" tIns="0" rIns="0" bIns="0" rtlCol="0" anchor="t">
            <a:spAutoFit/>
          </a:bodyPr>
          <a:lstStyle/>
          <a:p>
            <a:pPr algn="l">
              <a:lnSpc>
                <a:spcPts val="3645"/>
              </a:lnSpc>
            </a:pPr>
            <a:r>
              <a:rPr lang="en-US" sz="2604" spc="13">
                <a:solidFill>
                  <a:srgbClr val="2C92D5"/>
                </a:solidFill>
                <a:latin typeface="Open Sans"/>
                <a:ea typeface="Open Sans"/>
                <a:cs typeface="Open Sans"/>
                <a:sym typeface="Open Sans"/>
              </a:rPr>
              <a:t>9</a:t>
            </a:r>
          </a:p>
        </p:txBody>
      </p:sp>
      <p:sp>
        <p:nvSpPr>
          <p:cNvPr id="7" name="TextBox 7"/>
          <p:cNvSpPr txBox="1"/>
          <p:nvPr/>
        </p:nvSpPr>
        <p:spPr>
          <a:xfrm>
            <a:off x="7067045" y="8220342"/>
            <a:ext cx="1086355" cy="447151"/>
          </a:xfrm>
          <a:prstGeom prst="rect">
            <a:avLst/>
          </a:prstGeom>
        </p:spPr>
        <p:txBody>
          <a:bodyPr wrap="square" lIns="0" tIns="0" rIns="0" bIns="0" rtlCol="0" anchor="t">
            <a:spAutoFit/>
          </a:bodyPr>
          <a:lstStyle/>
          <a:p>
            <a:pPr algn="l">
              <a:lnSpc>
                <a:spcPts val="3645"/>
              </a:lnSpc>
            </a:pPr>
            <a:r>
              <a:rPr lang="en-US" sz="2604" spc="18" dirty="0">
                <a:solidFill>
                  <a:srgbClr val="13538A"/>
                </a:solidFill>
                <a:latin typeface="Open Sans"/>
                <a:ea typeface="Open Sans"/>
                <a:cs typeface="Open Sans"/>
                <a:sym typeface="Open Sans"/>
              </a:rPr>
              <a:t>10</a:t>
            </a:r>
          </a:p>
        </p:txBody>
      </p:sp>
      <p:sp>
        <p:nvSpPr>
          <p:cNvPr id="8" name="TextBox 8"/>
          <p:cNvSpPr txBox="1"/>
          <p:nvPr/>
        </p:nvSpPr>
        <p:spPr>
          <a:xfrm>
            <a:off x="8330822" y="6587500"/>
            <a:ext cx="2305936" cy="447151"/>
          </a:xfrm>
          <a:prstGeom prst="rect">
            <a:avLst/>
          </a:prstGeom>
        </p:spPr>
        <p:txBody>
          <a:bodyPr lIns="0" tIns="0" rIns="0" bIns="0" rtlCol="0" anchor="t">
            <a:spAutoFit/>
          </a:bodyPr>
          <a:lstStyle/>
          <a:p>
            <a:pPr algn="l">
              <a:lnSpc>
                <a:spcPts val="3645"/>
              </a:lnSpc>
            </a:pPr>
            <a:r>
              <a:rPr lang="en-US" sz="2604" spc="13">
                <a:solidFill>
                  <a:srgbClr val="FFFFFF"/>
                </a:solidFill>
                <a:latin typeface="Open Sans"/>
                <a:ea typeface="Open Sans"/>
                <a:cs typeface="Open Sans"/>
                <a:sym typeface="Open Sans"/>
              </a:rPr>
              <a:t>DD SUPPORT </a:t>
            </a:r>
          </a:p>
        </p:txBody>
      </p:sp>
      <p:sp>
        <p:nvSpPr>
          <p:cNvPr id="9" name="TextBox 9"/>
          <p:cNvSpPr txBox="1"/>
          <p:nvPr/>
        </p:nvSpPr>
        <p:spPr>
          <a:xfrm>
            <a:off x="8330822" y="1564396"/>
            <a:ext cx="2942025" cy="447151"/>
          </a:xfrm>
          <a:prstGeom prst="rect">
            <a:avLst/>
          </a:prstGeom>
        </p:spPr>
        <p:txBody>
          <a:bodyPr lIns="0" tIns="0" rIns="0" bIns="0" rtlCol="0" anchor="t">
            <a:spAutoFit/>
          </a:bodyPr>
          <a:lstStyle/>
          <a:p>
            <a:pPr algn="l">
              <a:lnSpc>
                <a:spcPts val="3645"/>
              </a:lnSpc>
            </a:pPr>
            <a:r>
              <a:rPr lang="en-US" sz="2604" spc="13">
                <a:solidFill>
                  <a:srgbClr val="FFFFFF"/>
                </a:solidFill>
                <a:latin typeface="Open Sans"/>
                <a:ea typeface="Open Sans"/>
                <a:cs typeface="Open Sans"/>
                <a:sym typeface="Open Sans"/>
              </a:rPr>
              <a:t>PRE-MARKETING </a:t>
            </a:r>
          </a:p>
        </p:txBody>
      </p:sp>
      <p:sp>
        <p:nvSpPr>
          <p:cNvPr id="10" name="TextBox 10"/>
          <p:cNvSpPr txBox="1"/>
          <p:nvPr/>
        </p:nvSpPr>
        <p:spPr>
          <a:xfrm>
            <a:off x="8330822" y="3237748"/>
            <a:ext cx="3365125" cy="447151"/>
          </a:xfrm>
          <a:prstGeom prst="rect">
            <a:avLst/>
          </a:prstGeom>
        </p:spPr>
        <p:txBody>
          <a:bodyPr lIns="0" tIns="0" rIns="0" bIns="0" rtlCol="0" anchor="t">
            <a:spAutoFit/>
          </a:bodyPr>
          <a:lstStyle/>
          <a:p>
            <a:pPr algn="l">
              <a:lnSpc>
                <a:spcPts val="3645"/>
              </a:lnSpc>
            </a:pPr>
            <a:r>
              <a:rPr lang="en-US" sz="2604" spc="13">
                <a:solidFill>
                  <a:srgbClr val="FFFFFF"/>
                </a:solidFill>
                <a:latin typeface="Open Sans"/>
                <a:ea typeface="Open Sans"/>
                <a:cs typeface="Open Sans"/>
                <a:sym typeface="Open Sans"/>
              </a:rPr>
              <a:t>TARGET OUTREACH</a:t>
            </a:r>
          </a:p>
        </p:txBody>
      </p:sp>
      <p:sp>
        <p:nvSpPr>
          <p:cNvPr id="11" name="TextBox 11"/>
          <p:cNvSpPr txBox="1"/>
          <p:nvPr/>
        </p:nvSpPr>
        <p:spPr>
          <a:xfrm>
            <a:off x="8330822" y="4913890"/>
            <a:ext cx="3522316" cy="447151"/>
          </a:xfrm>
          <a:prstGeom prst="rect">
            <a:avLst/>
          </a:prstGeom>
        </p:spPr>
        <p:txBody>
          <a:bodyPr lIns="0" tIns="0" rIns="0" bIns="0" rtlCol="0" anchor="t">
            <a:spAutoFit/>
          </a:bodyPr>
          <a:lstStyle/>
          <a:p>
            <a:pPr algn="l">
              <a:lnSpc>
                <a:spcPts val="3645"/>
              </a:lnSpc>
            </a:pPr>
            <a:r>
              <a:rPr lang="en-US" sz="2604" spc="13">
                <a:solidFill>
                  <a:srgbClr val="FFFFFF"/>
                </a:solidFill>
                <a:latin typeface="Open Sans"/>
                <a:ea typeface="Open Sans"/>
                <a:cs typeface="Open Sans"/>
                <a:sym typeface="Open Sans"/>
              </a:rPr>
              <a:t>MEETINGS CADENCE</a:t>
            </a:r>
          </a:p>
        </p:txBody>
      </p:sp>
      <p:sp>
        <p:nvSpPr>
          <p:cNvPr id="12" name="TextBox 12"/>
          <p:cNvSpPr txBox="1"/>
          <p:nvPr/>
        </p:nvSpPr>
        <p:spPr>
          <a:xfrm>
            <a:off x="1028700" y="4057012"/>
            <a:ext cx="4321226" cy="1247527"/>
          </a:xfrm>
          <a:prstGeom prst="rect">
            <a:avLst/>
          </a:prstGeom>
        </p:spPr>
        <p:txBody>
          <a:bodyPr lIns="0" tIns="0" rIns="0" bIns="0" rtlCol="0" anchor="t">
            <a:spAutoFit/>
          </a:bodyPr>
          <a:lstStyle/>
          <a:p>
            <a:pPr algn="l">
              <a:lnSpc>
                <a:spcPts val="5043"/>
              </a:lnSpc>
            </a:pPr>
            <a:r>
              <a:rPr lang="en-US" sz="3602">
                <a:solidFill>
                  <a:srgbClr val="000000"/>
                </a:solidFill>
                <a:latin typeface="Arimo Medium"/>
                <a:ea typeface="Arimo Medium"/>
                <a:cs typeface="Arimo Medium"/>
                <a:sym typeface="Arimo"/>
              </a:rPr>
              <a:t>From Advisory to </a:t>
            </a:r>
          </a:p>
          <a:p>
            <a:pPr algn="l">
              <a:lnSpc>
                <a:spcPts val="5727"/>
              </a:lnSpc>
            </a:pPr>
            <a:r>
              <a:rPr lang="en-US" sz="3600">
                <a:solidFill>
                  <a:srgbClr val="000000"/>
                </a:solidFill>
                <a:latin typeface="Arimo Medium"/>
                <a:ea typeface="Arimo Medium"/>
                <a:cs typeface="Arimo Medium"/>
                <a:sym typeface="Arimo"/>
              </a:rPr>
              <a:t>Distribution</a:t>
            </a:r>
          </a:p>
        </p:txBody>
      </p:sp>
      <p:sp>
        <p:nvSpPr>
          <p:cNvPr id="13" name="TextBox 13"/>
          <p:cNvSpPr txBox="1"/>
          <p:nvPr/>
        </p:nvSpPr>
        <p:spPr>
          <a:xfrm>
            <a:off x="1405709" y="5282441"/>
            <a:ext cx="93774" cy="628126"/>
          </a:xfrm>
          <a:prstGeom prst="rect">
            <a:avLst/>
          </a:prstGeom>
        </p:spPr>
        <p:txBody>
          <a:bodyPr lIns="0" tIns="0" rIns="0" bIns="0" rtlCol="0" anchor="t">
            <a:spAutoFit/>
          </a:bodyPr>
          <a:lstStyle/>
          <a:p>
            <a:pPr algn="l">
              <a:lnSpc>
                <a:spcPts val="5463"/>
              </a:lnSpc>
            </a:pPr>
            <a:r>
              <a:rPr lang="en-US" sz="2604">
                <a:solidFill>
                  <a:srgbClr val="000000"/>
                </a:solidFill>
                <a:latin typeface="Arimo Medium"/>
                <a:ea typeface="Arimo Medium"/>
                <a:cs typeface="Arimo Medium"/>
                <a:sym typeface="Arimo"/>
              </a:rPr>
              <a:t> </a:t>
            </a:r>
          </a:p>
        </p:txBody>
      </p:sp>
      <p:sp>
        <p:nvSpPr>
          <p:cNvPr id="14" name="TextBox 14"/>
          <p:cNvSpPr txBox="1"/>
          <p:nvPr/>
        </p:nvSpPr>
        <p:spPr>
          <a:xfrm>
            <a:off x="1028700" y="5453891"/>
            <a:ext cx="3814439" cy="456676"/>
          </a:xfrm>
          <a:prstGeom prst="rect">
            <a:avLst/>
          </a:prstGeom>
        </p:spPr>
        <p:txBody>
          <a:bodyPr lIns="0" tIns="0" rIns="0" bIns="0" rtlCol="0" anchor="t">
            <a:spAutoFit/>
          </a:bodyPr>
          <a:lstStyle/>
          <a:p>
            <a:pPr algn="l">
              <a:lnSpc>
                <a:spcPts val="3645"/>
              </a:lnSpc>
            </a:pPr>
            <a:r>
              <a:rPr lang="en-US" sz="2604" spc="33">
                <a:solidFill>
                  <a:srgbClr val="000000"/>
                </a:solidFill>
                <a:latin typeface="Arimo Medium"/>
                <a:ea typeface="Arimo Medium"/>
                <a:cs typeface="Arimo Medium"/>
                <a:sym typeface="Arimo"/>
              </a:rPr>
              <a:t>10</a:t>
            </a:r>
            <a:r>
              <a:rPr lang="en-US" sz="2604" spc="33">
                <a:solidFill>
                  <a:srgbClr val="FFFFFF"/>
                </a:solidFill>
                <a:latin typeface="Arimo Medium"/>
                <a:ea typeface="Arimo Medium"/>
                <a:cs typeface="Arimo Medium"/>
                <a:sym typeface="Arimo"/>
              </a:rPr>
              <a:t> </a:t>
            </a:r>
            <a:r>
              <a:rPr lang="en-US" sz="2604" spc="33">
                <a:solidFill>
                  <a:srgbClr val="000000"/>
                </a:solidFill>
                <a:latin typeface="Arimo Medium"/>
                <a:ea typeface="Arimo Medium"/>
                <a:cs typeface="Arimo Medium"/>
                <a:sym typeface="Arimo"/>
              </a:rPr>
              <a:t>Step</a:t>
            </a:r>
            <a:r>
              <a:rPr lang="en-US" sz="2604" spc="33">
                <a:solidFill>
                  <a:srgbClr val="FFFFFF"/>
                </a:solidFill>
                <a:latin typeface="Arimo Medium"/>
                <a:ea typeface="Arimo Medium"/>
                <a:cs typeface="Arimo Medium"/>
                <a:sym typeface="Arimo"/>
              </a:rPr>
              <a:t> </a:t>
            </a:r>
            <a:r>
              <a:rPr lang="en-US" sz="2604" spc="33">
                <a:solidFill>
                  <a:srgbClr val="000000"/>
                </a:solidFill>
                <a:latin typeface="Arimo Medium"/>
                <a:ea typeface="Arimo Medium"/>
                <a:cs typeface="Arimo Medium"/>
                <a:sym typeface="Arimo"/>
              </a:rPr>
              <a:t>Plan</a:t>
            </a:r>
            <a:r>
              <a:rPr lang="en-US" sz="2604" spc="33">
                <a:solidFill>
                  <a:srgbClr val="FFFFFF"/>
                </a:solidFill>
                <a:latin typeface="Arimo Medium"/>
                <a:ea typeface="Arimo Medium"/>
                <a:cs typeface="Arimo Medium"/>
                <a:sym typeface="Arimo"/>
              </a:rPr>
              <a:t> </a:t>
            </a:r>
            <a:r>
              <a:rPr lang="en-US" sz="2604" spc="33">
                <a:solidFill>
                  <a:srgbClr val="000000"/>
                </a:solidFill>
                <a:latin typeface="Arimo Medium"/>
                <a:ea typeface="Arimo Medium"/>
                <a:cs typeface="Arimo Medium"/>
                <a:sym typeface="Arimo"/>
              </a:rPr>
              <a:t>(continued)</a:t>
            </a:r>
          </a:p>
        </p:txBody>
      </p:sp>
      <p:sp>
        <p:nvSpPr>
          <p:cNvPr id="15" name="TextBox 15"/>
          <p:cNvSpPr txBox="1"/>
          <p:nvPr/>
        </p:nvSpPr>
        <p:spPr>
          <a:xfrm>
            <a:off x="8330822" y="8260994"/>
            <a:ext cx="1538259" cy="447513"/>
          </a:xfrm>
          <a:prstGeom prst="rect">
            <a:avLst/>
          </a:prstGeom>
        </p:spPr>
        <p:txBody>
          <a:bodyPr lIns="0" tIns="0" rIns="0" bIns="0" rtlCol="0" anchor="t">
            <a:spAutoFit/>
          </a:bodyPr>
          <a:lstStyle/>
          <a:p>
            <a:pPr algn="l">
              <a:lnSpc>
                <a:spcPts val="3648"/>
              </a:lnSpc>
            </a:pPr>
            <a:r>
              <a:rPr lang="en-US" sz="2606" spc="13">
                <a:solidFill>
                  <a:srgbClr val="FFFFFF"/>
                </a:solidFill>
                <a:latin typeface="Open Sans"/>
                <a:ea typeface="Open Sans"/>
                <a:cs typeface="Open Sans"/>
                <a:sym typeface="Open Sans"/>
              </a:rPr>
              <a:t>CLOSING</a:t>
            </a:r>
          </a:p>
        </p:txBody>
      </p:sp>
      <p:sp>
        <p:nvSpPr>
          <p:cNvPr id="16" name="TextBox 16"/>
          <p:cNvSpPr txBox="1"/>
          <p:nvPr/>
        </p:nvSpPr>
        <p:spPr>
          <a:xfrm>
            <a:off x="12208764" y="6339316"/>
            <a:ext cx="4263333" cy="998315"/>
          </a:xfrm>
          <a:prstGeom prst="rect">
            <a:avLst/>
          </a:prstGeom>
        </p:spPr>
        <p:txBody>
          <a:bodyPr lIns="0" tIns="0" rIns="0" bIns="0" rtlCol="0" anchor="t">
            <a:spAutoFit/>
          </a:bodyPr>
          <a:lstStyle/>
          <a:p>
            <a:pPr algn="l">
              <a:lnSpc>
                <a:spcPts val="2595"/>
              </a:lnSpc>
            </a:pPr>
            <a:r>
              <a:rPr lang="en-US" sz="2195" spc="32">
                <a:solidFill>
                  <a:srgbClr val="FFFFFF"/>
                </a:solidFill>
                <a:latin typeface="Arimo Medium"/>
                <a:ea typeface="Arimo Medium"/>
                <a:cs typeface="Arimo Medium"/>
                <a:sym typeface="Arimo"/>
              </a:rPr>
              <a:t>Guide LPs through detailed due diligence processes, addressing queries and removing obstacles</a:t>
            </a:r>
          </a:p>
        </p:txBody>
      </p:sp>
      <p:sp>
        <p:nvSpPr>
          <p:cNvPr id="17" name="TextBox 17"/>
          <p:cNvSpPr txBox="1"/>
          <p:nvPr/>
        </p:nvSpPr>
        <p:spPr>
          <a:xfrm>
            <a:off x="12208764" y="1316212"/>
            <a:ext cx="4311977" cy="998315"/>
          </a:xfrm>
          <a:prstGeom prst="rect">
            <a:avLst/>
          </a:prstGeom>
        </p:spPr>
        <p:txBody>
          <a:bodyPr lIns="0" tIns="0" rIns="0" bIns="0" rtlCol="0" anchor="t">
            <a:spAutoFit/>
          </a:bodyPr>
          <a:lstStyle/>
          <a:p>
            <a:pPr algn="l">
              <a:lnSpc>
                <a:spcPts val="2595"/>
              </a:lnSpc>
            </a:pPr>
            <a:r>
              <a:rPr lang="en-US" sz="2195" spc="35" dirty="0">
                <a:solidFill>
                  <a:srgbClr val="FFFFFF"/>
                </a:solidFill>
                <a:latin typeface="Arimo Medium"/>
                <a:ea typeface="Arimo Medium"/>
                <a:cs typeface="Arimo Medium"/>
                <a:sym typeface="Arimo"/>
              </a:rPr>
              <a:t>Agree on cadence of fundraising goals, target LP profiles, and geographic profiles </a:t>
            </a:r>
          </a:p>
        </p:txBody>
      </p:sp>
      <p:sp>
        <p:nvSpPr>
          <p:cNvPr id="18" name="TextBox 18"/>
          <p:cNvSpPr txBox="1"/>
          <p:nvPr/>
        </p:nvSpPr>
        <p:spPr>
          <a:xfrm>
            <a:off x="12194787" y="2859269"/>
            <a:ext cx="4797814" cy="1014252"/>
          </a:xfrm>
          <a:prstGeom prst="rect">
            <a:avLst/>
          </a:prstGeom>
        </p:spPr>
        <p:txBody>
          <a:bodyPr wrap="square" lIns="0" tIns="0" rIns="0" bIns="0" rtlCol="0" anchor="t">
            <a:spAutoFit/>
          </a:bodyPr>
          <a:lstStyle/>
          <a:p>
            <a:pPr algn="l"/>
            <a:r>
              <a:rPr lang="en-US" sz="2195" spc="35" dirty="0">
                <a:solidFill>
                  <a:srgbClr val="FFFFFF"/>
                </a:solidFill>
                <a:latin typeface="Arimo Medium"/>
                <a:ea typeface="Arimo Medium"/>
                <a:cs typeface="Arimo Medium"/>
                <a:sym typeface="Arimo"/>
              </a:rPr>
              <a:t>Launch a structured and data-driven e</a:t>
            </a:r>
            <a:r>
              <a:rPr lang="en-US" sz="2198" spc="35" dirty="0">
                <a:solidFill>
                  <a:srgbClr val="FFFFFF"/>
                </a:solidFill>
                <a:latin typeface="Arimo Medium"/>
                <a:ea typeface="Arimo Medium"/>
                <a:cs typeface="Arimo Medium"/>
                <a:sym typeface="Arimo"/>
              </a:rPr>
              <a:t>ngagement strategy across target geographies</a:t>
            </a:r>
          </a:p>
        </p:txBody>
      </p:sp>
      <p:sp>
        <p:nvSpPr>
          <p:cNvPr id="19" name="TextBox 19"/>
          <p:cNvSpPr txBox="1"/>
          <p:nvPr/>
        </p:nvSpPr>
        <p:spPr>
          <a:xfrm>
            <a:off x="12208764" y="4656182"/>
            <a:ext cx="4504744" cy="1029193"/>
          </a:xfrm>
          <a:prstGeom prst="rect">
            <a:avLst/>
          </a:prstGeom>
        </p:spPr>
        <p:txBody>
          <a:bodyPr lIns="0" tIns="0" rIns="0" bIns="0" rtlCol="0" anchor="t">
            <a:spAutoFit/>
          </a:bodyPr>
          <a:lstStyle/>
          <a:p>
            <a:pPr algn="l">
              <a:lnSpc>
                <a:spcPts val="2604"/>
              </a:lnSpc>
            </a:pPr>
            <a:r>
              <a:rPr lang="en-US" sz="2195" spc="35" dirty="0">
                <a:solidFill>
                  <a:srgbClr val="FFFFFF"/>
                </a:solidFill>
                <a:latin typeface="Arimo Medium"/>
                <a:ea typeface="Arimo Medium"/>
                <a:cs typeface="Arimo Medium"/>
                <a:sym typeface="Arimo"/>
              </a:rPr>
              <a:t>Facilitate and support high-impact meetings with LPs, ensuring </a:t>
            </a:r>
          </a:p>
          <a:p>
            <a:pPr algn="l">
              <a:lnSpc>
                <a:spcPts val="3077"/>
              </a:lnSpc>
            </a:pPr>
            <a:r>
              <a:rPr lang="en-US" sz="2198" spc="35" dirty="0">
                <a:solidFill>
                  <a:srgbClr val="FFFFFF"/>
                </a:solidFill>
                <a:latin typeface="Arimo Medium"/>
                <a:ea typeface="Arimo Medium"/>
                <a:cs typeface="Arimo Medium"/>
                <a:sym typeface="Arimo"/>
              </a:rPr>
              <a:t>alignment and strong narratives</a:t>
            </a:r>
          </a:p>
        </p:txBody>
      </p:sp>
      <p:sp>
        <p:nvSpPr>
          <p:cNvPr id="20" name="TextBox 20"/>
          <p:cNvSpPr txBox="1"/>
          <p:nvPr/>
        </p:nvSpPr>
        <p:spPr>
          <a:xfrm>
            <a:off x="12208764" y="7836770"/>
            <a:ext cx="4612662" cy="1007926"/>
          </a:xfrm>
          <a:prstGeom prst="rect">
            <a:avLst/>
          </a:prstGeom>
        </p:spPr>
        <p:txBody>
          <a:bodyPr lIns="0" tIns="0" rIns="0" bIns="0" rtlCol="0" anchor="t">
            <a:spAutoFit/>
          </a:bodyPr>
          <a:lstStyle/>
          <a:p>
            <a:pPr algn="l">
              <a:lnSpc>
                <a:spcPts val="2604"/>
              </a:lnSpc>
            </a:pPr>
            <a:r>
              <a:rPr lang="en-US" sz="2195" spc="32">
                <a:solidFill>
                  <a:srgbClr val="FFFFFF"/>
                </a:solidFill>
                <a:latin typeface="Arimo Medium"/>
                <a:ea typeface="Arimo Medium"/>
                <a:cs typeface="Arimo Medium"/>
                <a:sym typeface="Arimo"/>
              </a:rPr>
              <a:t>Close funding rounds and ensure seamless transitions to operational </a:t>
            </a:r>
          </a:p>
          <a:p>
            <a:pPr algn="l">
              <a:lnSpc>
                <a:spcPts val="3077"/>
              </a:lnSpc>
            </a:pPr>
            <a:r>
              <a:rPr lang="en-US" sz="2198" spc="37">
                <a:solidFill>
                  <a:srgbClr val="FFFFFF"/>
                </a:solidFill>
                <a:latin typeface="Arimo Medium"/>
                <a:ea typeface="Arimo Medium"/>
                <a:cs typeface="Arimo Medium"/>
                <a:sym typeface="Arimo"/>
              </a:rPr>
              <a:t>execution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3"/>
            <a:stretch>
              <a:fillRect t="-208873" b="-428777"/>
            </a:stretch>
          </a:blipFill>
        </p:spPr>
        <p:txBody>
          <a:bodyPr/>
          <a:lstStyle/>
          <a:p>
            <a:endParaRPr lang="en-US"/>
          </a:p>
        </p:txBody>
      </p:sp>
      <p:sp>
        <p:nvSpPr>
          <p:cNvPr id="4" name="Freeform 4"/>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4"/>
            <a:stretch>
              <a:fillRect l="-4" t="-19787"/>
            </a:stretch>
          </a:blipFill>
        </p:spPr>
        <p:txBody>
          <a:bodyPr/>
          <a:lstStyle/>
          <a:p>
            <a:endParaRPr lang="en-US"/>
          </a:p>
        </p:txBody>
      </p:sp>
      <p:sp>
        <p:nvSpPr>
          <p:cNvPr id="5" name="Freeform 5"/>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4"/>
            <a:stretch>
              <a:fillRect t="-19791" r="-8690"/>
            </a:stretch>
          </a:blipFill>
        </p:spPr>
        <p:txBody>
          <a:bodyPr/>
          <a:lstStyle/>
          <a:p>
            <a:endParaRPr lang="en-US"/>
          </a:p>
        </p:txBody>
      </p:sp>
      <p:sp>
        <p:nvSpPr>
          <p:cNvPr id="6" name="TextBox 6"/>
          <p:cNvSpPr txBox="1"/>
          <p:nvPr/>
        </p:nvSpPr>
        <p:spPr>
          <a:xfrm>
            <a:off x="0" y="4687500"/>
            <a:ext cx="18234889" cy="1205103"/>
          </a:xfrm>
          <a:prstGeom prst="rect">
            <a:avLst/>
          </a:prstGeom>
        </p:spPr>
        <p:txBody>
          <a:bodyPr wrap="square" lIns="0" tIns="0" rIns="0" bIns="0" rtlCol="0" anchor="t">
            <a:spAutoFit/>
          </a:bodyPr>
          <a:lstStyle/>
          <a:p>
            <a:pPr algn="ctr">
              <a:lnSpc>
                <a:spcPts val="9743"/>
              </a:lnSpc>
            </a:pPr>
            <a:r>
              <a:rPr lang="en-US" sz="6959" b="1" spc="689" dirty="0">
                <a:solidFill>
                  <a:srgbClr val="FFFFFF"/>
                </a:solidFill>
                <a:latin typeface="League Spartan"/>
                <a:ea typeface="League Spartan"/>
                <a:cs typeface="League Spartan"/>
                <a:sym typeface="League Spartan"/>
              </a:rPr>
              <a:t>AA TRACK RECORD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192000" y="0"/>
            <a:ext cx="6096000" cy="10287000"/>
          </a:xfrm>
          <a:custGeom>
            <a:avLst/>
            <a:gdLst/>
            <a:ahLst/>
            <a:cxnLst/>
            <a:rect l="l" t="t" r="r" b="b"/>
            <a:pathLst>
              <a:path w="6096000" h="10287000">
                <a:moveTo>
                  <a:pt x="0" y="0"/>
                </a:moveTo>
                <a:lnTo>
                  <a:pt x="6096000" y="0"/>
                </a:lnTo>
                <a:lnTo>
                  <a:pt x="6096000"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2192000" y="114300"/>
            <a:ext cx="6096000" cy="10172700"/>
          </a:xfrm>
          <a:custGeom>
            <a:avLst/>
            <a:gdLst/>
            <a:ahLst/>
            <a:cxnLst/>
            <a:rect l="l" t="t" r="r" b="b"/>
            <a:pathLst>
              <a:path w="6096000" h="10172700">
                <a:moveTo>
                  <a:pt x="0" y="0"/>
                </a:moveTo>
                <a:lnTo>
                  <a:pt x="6096000" y="0"/>
                </a:lnTo>
                <a:lnTo>
                  <a:pt x="6096000" y="10172700"/>
                </a:lnTo>
                <a:lnTo>
                  <a:pt x="0" y="10172700"/>
                </a:lnTo>
                <a:lnTo>
                  <a:pt x="0" y="0"/>
                </a:lnTo>
                <a:close/>
              </a:path>
            </a:pathLst>
          </a:custGeom>
          <a:blipFill>
            <a:blip r:embed="rId4"/>
            <a:stretch>
              <a:fillRect l="-17512" r="-17512" b="-1123"/>
            </a:stretch>
          </a:blipFill>
        </p:spPr>
        <p:txBody>
          <a:bodyPr/>
          <a:lstStyle/>
          <a:p>
            <a:endParaRPr lang="en-US"/>
          </a:p>
        </p:txBody>
      </p:sp>
      <p:graphicFrame>
        <p:nvGraphicFramePr>
          <p:cNvPr id="4" name="Table 3">
            <a:extLst>
              <a:ext uri="{FF2B5EF4-FFF2-40B4-BE49-F238E27FC236}">
                <a16:creationId xmlns:a16="http://schemas.microsoft.com/office/drawing/2014/main" id="{6B216D3E-22A0-83A7-D4CF-D8D12B12B174}"/>
              </a:ext>
            </a:extLst>
          </p:cNvPr>
          <p:cNvGraphicFramePr>
            <a:graphicFrameLocks noGrp="1"/>
          </p:cNvGraphicFramePr>
          <p:nvPr>
            <p:extLst>
              <p:ext uri="{D42A27DB-BD31-4B8C-83A1-F6EECF244321}">
                <p14:modId xmlns:p14="http://schemas.microsoft.com/office/powerpoint/2010/main" val="1240864231"/>
              </p:ext>
            </p:extLst>
          </p:nvPr>
        </p:nvGraphicFramePr>
        <p:xfrm>
          <a:off x="331536" y="794255"/>
          <a:ext cx="11528929" cy="8995214"/>
        </p:xfrm>
        <a:graphic>
          <a:graphicData uri="http://schemas.openxmlformats.org/drawingml/2006/table">
            <a:tbl>
              <a:tblPr>
                <a:tableStyleId>{5C22544A-7EE6-4342-B048-85BDC9FD1C3A}</a:tableStyleId>
              </a:tblPr>
              <a:tblGrid>
                <a:gridCol w="3561486">
                  <a:extLst>
                    <a:ext uri="{9D8B030D-6E8A-4147-A177-3AD203B41FA5}">
                      <a16:colId xmlns:a16="http://schemas.microsoft.com/office/drawing/2014/main" val="332728465"/>
                    </a:ext>
                  </a:extLst>
                </a:gridCol>
                <a:gridCol w="5140287">
                  <a:extLst>
                    <a:ext uri="{9D8B030D-6E8A-4147-A177-3AD203B41FA5}">
                      <a16:colId xmlns:a16="http://schemas.microsoft.com/office/drawing/2014/main" val="889909181"/>
                    </a:ext>
                  </a:extLst>
                </a:gridCol>
                <a:gridCol w="2827156">
                  <a:extLst>
                    <a:ext uri="{9D8B030D-6E8A-4147-A177-3AD203B41FA5}">
                      <a16:colId xmlns:a16="http://schemas.microsoft.com/office/drawing/2014/main" val="2166070806"/>
                    </a:ext>
                  </a:extLst>
                </a:gridCol>
              </a:tblGrid>
              <a:tr h="416784">
                <a:tc>
                  <a:txBody>
                    <a:bodyPr/>
                    <a:lstStyle/>
                    <a:p>
                      <a:pPr algn="l" fontAlgn="t">
                        <a:buNone/>
                      </a:pPr>
                      <a:r>
                        <a:rPr lang="en-GB" sz="2200" b="1" u="none" strike="noStrike" dirty="0">
                          <a:solidFill>
                            <a:schemeClr val="bg1"/>
                          </a:solidFill>
                          <a:effectLst/>
                          <a:latin typeface="Times New Roman" panose="02020603050405020304" pitchFamily="18" charset="0"/>
                          <a:cs typeface="Times New Roman" panose="02020603050405020304" pitchFamily="18" charset="0"/>
                        </a:rPr>
                        <a:t>GP/Manager</a:t>
                      </a:r>
                      <a:endParaRPr lang="en-GB" sz="22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5114" marR="5114" marT="51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l" fontAlgn="t">
                        <a:buNone/>
                      </a:pPr>
                      <a:r>
                        <a:rPr lang="en-GB" sz="2200" b="1" u="none" strike="noStrike" dirty="0">
                          <a:solidFill>
                            <a:schemeClr val="bg1"/>
                          </a:solidFill>
                          <a:effectLst/>
                          <a:latin typeface="Times New Roman" panose="02020603050405020304" pitchFamily="18" charset="0"/>
                          <a:cs typeface="Times New Roman" panose="02020603050405020304" pitchFamily="18" charset="0"/>
                        </a:rPr>
                        <a:t>Strategy</a:t>
                      </a:r>
                      <a:endParaRPr lang="en-GB" sz="22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5114" marR="5114" marT="51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l" fontAlgn="t">
                        <a:buNone/>
                      </a:pPr>
                      <a:r>
                        <a:rPr lang="en-GB" sz="2200" b="1" u="none" strike="noStrike" dirty="0">
                          <a:solidFill>
                            <a:schemeClr val="bg1"/>
                          </a:solidFill>
                          <a:effectLst/>
                          <a:latin typeface="Times New Roman" panose="02020603050405020304" pitchFamily="18" charset="0"/>
                          <a:cs typeface="Times New Roman" panose="02020603050405020304" pitchFamily="18" charset="0"/>
                        </a:rPr>
                        <a:t>Duration</a:t>
                      </a:r>
                      <a:endParaRPr lang="en-GB" sz="22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5114" marR="5114" marT="511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656063757"/>
                  </a:ext>
                </a:extLst>
              </a:tr>
              <a:tr h="259248">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Man</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Multi Strategy</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2007 – 2008</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2782601"/>
                  </a:ext>
                </a:extLst>
              </a:tr>
              <a:tr h="259248">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Man-RMF</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Structured Products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2007 – 2008</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87856797"/>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Man-Glenwood</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Multi Strategy Equities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2007 – 2008</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9397882"/>
                  </a:ext>
                </a:extLst>
              </a:tr>
              <a:tr h="259248">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AHL</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Managed Futures, CTA</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2007 – 2008</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7484581"/>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GLC</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Managed Futures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2009 – 2011</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7504480"/>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Parker Global</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FX, US Special Situations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2010 – 2013</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501225"/>
                  </a:ext>
                </a:extLst>
              </a:tr>
              <a:tr h="259248">
                <a:tc>
                  <a:txBody>
                    <a:bodyPr/>
                    <a:lstStyle/>
                    <a:p>
                      <a:pPr algn="l" fontAlgn="b">
                        <a:buNone/>
                      </a:pPr>
                      <a:r>
                        <a:rPr lang="en-GB" sz="1700" b="0" u="none" strike="noStrike" dirty="0" err="1">
                          <a:solidFill>
                            <a:schemeClr val="tx1"/>
                          </a:solidFill>
                          <a:effectLst/>
                          <a:latin typeface="Times New Roman" panose="02020603050405020304" pitchFamily="18" charset="0"/>
                          <a:cs typeface="Times New Roman" panose="02020603050405020304" pitchFamily="18" charset="0"/>
                        </a:rPr>
                        <a:t>Quiris</a:t>
                      </a:r>
                      <a:r>
                        <a:rPr lang="en-GB" sz="1700" b="0" u="none" strike="noStrike" dirty="0">
                          <a:solidFill>
                            <a:schemeClr val="tx1"/>
                          </a:solidFill>
                          <a:effectLst/>
                          <a:latin typeface="Times New Roman" panose="02020603050405020304" pitchFamily="18" charset="0"/>
                          <a:cs typeface="Times New Roman" panose="02020603050405020304" pitchFamily="18" charset="0"/>
                        </a:rPr>
                        <a:t> Capital</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Systematic FX</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2011 – 2012</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1718524"/>
                  </a:ext>
                </a:extLst>
              </a:tr>
              <a:tr h="259248">
                <a:tc>
                  <a:txBody>
                    <a:bodyPr/>
                    <a:lstStyle/>
                    <a:p>
                      <a:pPr algn="l" fontAlgn="b">
                        <a:buNone/>
                      </a:pPr>
                      <a:r>
                        <a:rPr lang="en-GB" sz="1700" b="0" u="none" strike="noStrike" dirty="0" err="1">
                          <a:solidFill>
                            <a:schemeClr val="tx1"/>
                          </a:solidFill>
                          <a:effectLst/>
                          <a:latin typeface="Times New Roman" panose="02020603050405020304" pitchFamily="18" charset="0"/>
                          <a:cs typeface="Times New Roman" panose="02020603050405020304" pitchFamily="18" charset="0"/>
                        </a:rPr>
                        <a:t>Acurate</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Multi Strategy</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2012 – 2014</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2984925"/>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Quantica</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Managed Futures, CTA</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2012 – 2013</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58664614"/>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JCI Partners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Discretionary FX</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2012 – 2013</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5109723"/>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Morgan Stanley</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FX Gateway Platform products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2013 – 2014</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4542561"/>
                  </a:ext>
                </a:extLst>
              </a:tr>
              <a:tr h="395416">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Highland Capital Management</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PE – Structured Credit</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2013 – 2014</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701608"/>
                  </a:ext>
                </a:extLst>
              </a:tr>
              <a:tr h="395416">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Highland Capital Management</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PE – Mid-Market Buyout</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2012 – 2013</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1641427"/>
                  </a:ext>
                </a:extLst>
              </a:tr>
              <a:tr h="395416">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Sciens Asset Management</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UK Special Situations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2013 – 2014</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593766"/>
                  </a:ext>
                </a:extLst>
              </a:tr>
              <a:tr h="395416">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Nuveen Investments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Infrastructure Special Situations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2013 – 2014</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3227001"/>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Sabre</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Managed Futures, CTA</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2014 – 2016</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9237407"/>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Watamar</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Systematic Equities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2014 – 2015</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5674284"/>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BGV</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Early-Stage Tech (Fund II – IV)</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2014 – 2018</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267966"/>
                  </a:ext>
                </a:extLst>
              </a:tr>
              <a:tr h="395416">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Three Hills Cap Management</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PE – Mid-Market Financing</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2015 – 2016</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4977418"/>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Altis Partners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Managed Futures,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2014 – 2015</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8425767"/>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Swiss Life</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Real Estate</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2015 – 2015</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90262780"/>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PE Manager</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Private Equity – Secondaries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2015 – 2016</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8722919"/>
                  </a:ext>
                </a:extLst>
              </a:tr>
              <a:tr h="259248">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Lexington Partners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Private Equity – Secondaries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2016 – 2017</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7693567"/>
                  </a:ext>
                </a:extLst>
              </a:tr>
              <a:tr h="395416">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HighGear Ventures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Venture Capital – Secondaries Fund I</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2016 – 2017</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2719598"/>
                  </a:ext>
                </a:extLst>
              </a:tr>
              <a:tr h="395416">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Jadeberg Partners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Venture Capital – Tech Scale Up</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2016 – 2017</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443175"/>
                  </a:ext>
                </a:extLst>
              </a:tr>
              <a:tr h="395416">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Sciens Asset Management</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Global Special Situations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2016 – 2017</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0608189"/>
                  </a:ext>
                </a:extLst>
              </a:tr>
              <a:tr h="395416">
                <a:tc>
                  <a:txBody>
                    <a:bodyPr/>
                    <a:lstStyle/>
                    <a:p>
                      <a:pPr algn="l" fontAlgn="b">
                        <a:buNone/>
                      </a:pPr>
                      <a:r>
                        <a:rPr lang="en-GB" sz="1700" b="0" u="none" strike="noStrike">
                          <a:solidFill>
                            <a:schemeClr val="tx1"/>
                          </a:solidFill>
                          <a:effectLst/>
                          <a:latin typeface="Times New Roman" panose="02020603050405020304" pitchFamily="18" charset="0"/>
                          <a:cs typeface="Times New Roman" panose="02020603050405020304" pitchFamily="18" charset="0"/>
                        </a:rPr>
                        <a:t>Stats Investment Manager</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Asian HY Bond and L/S Equities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2017 – 2019</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4194867"/>
                  </a:ext>
                </a:extLst>
              </a:tr>
              <a:tr h="259248">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NextGen</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Crypto Long Only</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b="0" u="none" strike="noStrike" dirty="0">
                          <a:solidFill>
                            <a:schemeClr val="tx1"/>
                          </a:solidFill>
                          <a:effectLst/>
                          <a:latin typeface="Times New Roman" panose="02020603050405020304" pitchFamily="18" charset="0"/>
                          <a:cs typeface="Times New Roman" panose="02020603050405020304" pitchFamily="18" charset="0"/>
                        </a:rPr>
                        <a:t>2017 – 2018</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114" marR="5114" marT="5114"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0729296"/>
                  </a:ext>
                </a:extLst>
              </a:tr>
            </a:tbl>
          </a:graphicData>
        </a:graphic>
      </p:graphicFrame>
      <p:sp>
        <p:nvSpPr>
          <p:cNvPr id="7" name="TextBox 5">
            <a:extLst>
              <a:ext uri="{FF2B5EF4-FFF2-40B4-BE49-F238E27FC236}">
                <a16:creationId xmlns:a16="http://schemas.microsoft.com/office/drawing/2014/main" id="{DB2C8117-D8AC-35C0-A1F4-B7A584DD352F}"/>
              </a:ext>
            </a:extLst>
          </p:cNvPr>
          <p:cNvSpPr txBox="1"/>
          <p:nvPr/>
        </p:nvSpPr>
        <p:spPr>
          <a:xfrm>
            <a:off x="353786" y="190500"/>
            <a:ext cx="10122856" cy="517001"/>
          </a:xfrm>
          <a:prstGeom prst="rect">
            <a:avLst/>
          </a:prstGeom>
        </p:spPr>
        <p:txBody>
          <a:bodyPr lIns="0" tIns="0" rIns="0" bIns="0" rtlCol="0" anchor="t">
            <a:spAutoFit/>
          </a:bodyPr>
          <a:lstStyle/>
          <a:p>
            <a:pPr algn="l">
              <a:lnSpc>
                <a:spcPts val="4019"/>
              </a:lnSpc>
            </a:pPr>
            <a:r>
              <a:rPr lang="en-US" sz="3995" dirty="0">
                <a:solidFill>
                  <a:srgbClr val="003366"/>
                </a:solidFill>
                <a:latin typeface="Arimo Medium"/>
                <a:ea typeface="Arimo Medium"/>
                <a:cs typeface="Arimo Medium"/>
                <a:sym typeface="Arimo"/>
              </a:rPr>
              <a:t>Previous Raises &amp; Advisory Mandates</a:t>
            </a:r>
          </a:p>
        </p:txBody>
      </p:sp>
      <p:sp>
        <p:nvSpPr>
          <p:cNvPr id="6" name="TextBox 16">
            <a:extLst>
              <a:ext uri="{FF2B5EF4-FFF2-40B4-BE49-F238E27FC236}">
                <a16:creationId xmlns:a16="http://schemas.microsoft.com/office/drawing/2014/main" id="{56675E87-19AD-9552-E0EC-FD2A04D44D46}"/>
              </a:ext>
            </a:extLst>
          </p:cNvPr>
          <p:cNvSpPr txBox="1"/>
          <p:nvPr/>
        </p:nvSpPr>
        <p:spPr>
          <a:xfrm>
            <a:off x="12689043" y="507221"/>
            <a:ext cx="5629437" cy="574068"/>
          </a:xfrm>
          <a:prstGeom prst="rect">
            <a:avLst/>
          </a:prstGeom>
        </p:spPr>
        <p:txBody>
          <a:bodyPr lIns="0" tIns="0" rIns="0" bIns="0" rtlCol="0" anchor="t">
            <a:spAutoFit/>
          </a:bodyPr>
          <a:lstStyle/>
          <a:p>
            <a:pPr algn="l">
              <a:lnSpc>
                <a:spcPts val="4754"/>
              </a:lnSpc>
            </a:pPr>
            <a:r>
              <a:rPr lang="en-US" sz="3395" dirty="0">
                <a:solidFill>
                  <a:srgbClr val="FFFFFF"/>
                </a:solidFill>
                <a:latin typeface="Arimo Medium"/>
                <a:ea typeface="Arimo Medium"/>
                <a:cs typeface="Arimo Medium"/>
                <a:sym typeface="Arimo"/>
              </a:rPr>
              <a:t>88 Raises Across 19 Years </a:t>
            </a:r>
            <a:endParaRPr lang="en-US" sz="3395" dirty="0">
              <a:solidFill>
                <a:srgbClr val="003366"/>
              </a:solidFill>
              <a:latin typeface="Arimo Medium"/>
              <a:ea typeface="Arimo Medium"/>
              <a:cs typeface="Arimo Medium"/>
              <a:sym typeface="Arim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5FA45-533B-DF6F-7E9B-D6F323300A0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DCED1E3-3C02-E80C-FCA7-CC121FECA8B0}"/>
              </a:ext>
            </a:extLst>
          </p:cNvPr>
          <p:cNvSpPr/>
          <p:nvPr/>
        </p:nvSpPr>
        <p:spPr>
          <a:xfrm>
            <a:off x="12192000" y="1"/>
            <a:ext cx="6096000" cy="10287000"/>
          </a:xfrm>
          <a:custGeom>
            <a:avLst/>
            <a:gdLst/>
            <a:ahLst/>
            <a:cxnLst/>
            <a:rect l="l" t="t" r="r" b="b"/>
            <a:pathLst>
              <a:path w="6096000" h="10287000">
                <a:moveTo>
                  <a:pt x="0" y="0"/>
                </a:moveTo>
                <a:lnTo>
                  <a:pt x="6096000" y="0"/>
                </a:lnTo>
                <a:lnTo>
                  <a:pt x="6096000"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7618D843-2E87-636E-C707-622D392AF480}"/>
              </a:ext>
            </a:extLst>
          </p:cNvPr>
          <p:cNvSpPr/>
          <p:nvPr/>
        </p:nvSpPr>
        <p:spPr>
          <a:xfrm>
            <a:off x="12263519" y="-33020"/>
            <a:ext cx="6096000" cy="10287000"/>
          </a:xfrm>
          <a:custGeom>
            <a:avLst/>
            <a:gdLst/>
            <a:ahLst/>
            <a:cxnLst/>
            <a:rect l="l" t="t" r="r" b="b"/>
            <a:pathLst>
              <a:path w="6096000" h="10287000">
                <a:moveTo>
                  <a:pt x="0" y="0"/>
                </a:moveTo>
                <a:lnTo>
                  <a:pt x="6096000" y="0"/>
                </a:lnTo>
                <a:lnTo>
                  <a:pt x="6096000" y="10287000"/>
                </a:lnTo>
                <a:lnTo>
                  <a:pt x="0" y="10287000"/>
                </a:lnTo>
                <a:lnTo>
                  <a:pt x="0" y="0"/>
                </a:lnTo>
                <a:close/>
              </a:path>
            </a:pathLst>
          </a:custGeom>
          <a:blipFill>
            <a:blip r:embed="rId4"/>
            <a:stretch>
              <a:fillRect l="-17460" r="-17462"/>
            </a:stretch>
          </a:blipFill>
        </p:spPr>
        <p:txBody>
          <a:bodyPr/>
          <a:lstStyle/>
          <a:p>
            <a:endParaRPr lang="en-US"/>
          </a:p>
        </p:txBody>
      </p:sp>
      <p:graphicFrame>
        <p:nvGraphicFramePr>
          <p:cNvPr id="4" name="Table 3">
            <a:extLst>
              <a:ext uri="{FF2B5EF4-FFF2-40B4-BE49-F238E27FC236}">
                <a16:creationId xmlns:a16="http://schemas.microsoft.com/office/drawing/2014/main" id="{679E1EED-9E51-6973-B22F-37A50852A0D9}"/>
              </a:ext>
            </a:extLst>
          </p:cNvPr>
          <p:cNvGraphicFramePr>
            <a:graphicFrameLocks noGrp="1"/>
          </p:cNvGraphicFramePr>
          <p:nvPr>
            <p:extLst>
              <p:ext uri="{D42A27DB-BD31-4B8C-83A1-F6EECF244321}">
                <p14:modId xmlns:p14="http://schemas.microsoft.com/office/powerpoint/2010/main" val="922987851"/>
              </p:ext>
            </p:extLst>
          </p:nvPr>
        </p:nvGraphicFramePr>
        <p:xfrm>
          <a:off x="360304" y="780113"/>
          <a:ext cx="11603096" cy="9087794"/>
        </p:xfrm>
        <a:graphic>
          <a:graphicData uri="http://schemas.openxmlformats.org/drawingml/2006/table">
            <a:tbl>
              <a:tblPr>
                <a:tableStyleId>{5C22544A-7EE6-4342-B048-85BDC9FD1C3A}</a:tableStyleId>
              </a:tblPr>
              <a:tblGrid>
                <a:gridCol w="3297395">
                  <a:extLst>
                    <a:ext uri="{9D8B030D-6E8A-4147-A177-3AD203B41FA5}">
                      <a16:colId xmlns:a16="http://schemas.microsoft.com/office/drawing/2014/main" val="1326033561"/>
                    </a:ext>
                  </a:extLst>
                </a:gridCol>
                <a:gridCol w="4495701">
                  <a:extLst>
                    <a:ext uri="{9D8B030D-6E8A-4147-A177-3AD203B41FA5}">
                      <a16:colId xmlns:a16="http://schemas.microsoft.com/office/drawing/2014/main" val="1814394078"/>
                    </a:ext>
                  </a:extLst>
                </a:gridCol>
                <a:gridCol w="3810000">
                  <a:extLst>
                    <a:ext uri="{9D8B030D-6E8A-4147-A177-3AD203B41FA5}">
                      <a16:colId xmlns:a16="http://schemas.microsoft.com/office/drawing/2014/main" val="2663063311"/>
                    </a:ext>
                  </a:extLst>
                </a:gridCol>
              </a:tblGrid>
              <a:tr h="452648">
                <a:tc>
                  <a:txBody>
                    <a:bodyPr/>
                    <a:lstStyle/>
                    <a:p>
                      <a:pPr algn="l" fontAlgn="t">
                        <a:buNone/>
                      </a:pPr>
                      <a:r>
                        <a:rPr lang="en-GB" sz="2200" b="1" u="none" strike="noStrike" dirty="0">
                          <a:solidFill>
                            <a:schemeClr val="bg1"/>
                          </a:solidFill>
                          <a:effectLst/>
                          <a:latin typeface="Times New Roman" panose="02020603050405020304" pitchFamily="18" charset="0"/>
                          <a:cs typeface="Times New Roman" panose="02020603050405020304" pitchFamily="18" charset="0"/>
                        </a:rPr>
                        <a:t>GP/Manager</a:t>
                      </a:r>
                      <a:endParaRPr lang="en-GB" sz="22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4398" marR="4398" marT="4398" marB="0">
                    <a:lnB w="12700" cap="flat" cmpd="sng" algn="ctr">
                      <a:solidFill>
                        <a:schemeClr val="tx1"/>
                      </a:solidFill>
                      <a:prstDash val="solid"/>
                      <a:round/>
                      <a:headEnd type="none" w="med" len="med"/>
                      <a:tailEnd type="none" w="med" len="med"/>
                    </a:lnB>
                    <a:solidFill>
                      <a:schemeClr val="tx2"/>
                    </a:solidFill>
                  </a:tcPr>
                </a:tc>
                <a:tc>
                  <a:txBody>
                    <a:bodyPr/>
                    <a:lstStyle/>
                    <a:p>
                      <a:pPr algn="l" fontAlgn="t">
                        <a:buNone/>
                      </a:pPr>
                      <a:r>
                        <a:rPr lang="en-GB" sz="2200" b="1" u="none" strike="noStrike" dirty="0">
                          <a:solidFill>
                            <a:schemeClr val="bg1"/>
                          </a:solidFill>
                          <a:effectLst/>
                          <a:latin typeface="Times New Roman" panose="02020603050405020304" pitchFamily="18" charset="0"/>
                          <a:cs typeface="Times New Roman" panose="02020603050405020304" pitchFamily="18" charset="0"/>
                        </a:rPr>
                        <a:t>Strategy</a:t>
                      </a:r>
                      <a:endParaRPr lang="en-GB" sz="22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4398" marR="4398" marT="4398" marB="0">
                    <a:lnB w="12700" cap="flat" cmpd="sng" algn="ctr">
                      <a:solidFill>
                        <a:schemeClr val="tx1"/>
                      </a:solidFill>
                      <a:prstDash val="solid"/>
                      <a:round/>
                      <a:headEnd type="none" w="med" len="med"/>
                      <a:tailEnd type="none" w="med" len="med"/>
                    </a:lnB>
                    <a:solidFill>
                      <a:schemeClr val="tx2"/>
                    </a:solidFill>
                  </a:tcPr>
                </a:tc>
                <a:tc>
                  <a:txBody>
                    <a:bodyPr/>
                    <a:lstStyle/>
                    <a:p>
                      <a:pPr algn="l" fontAlgn="t">
                        <a:buNone/>
                      </a:pPr>
                      <a:r>
                        <a:rPr lang="en-GB" sz="2200" b="1" u="none" strike="noStrike" dirty="0">
                          <a:solidFill>
                            <a:schemeClr val="bg1"/>
                          </a:solidFill>
                          <a:effectLst/>
                          <a:latin typeface="Times New Roman" panose="02020603050405020304" pitchFamily="18" charset="0"/>
                          <a:cs typeface="Times New Roman" panose="02020603050405020304" pitchFamily="18" charset="0"/>
                        </a:rPr>
                        <a:t>Duration</a:t>
                      </a:r>
                      <a:endParaRPr lang="en-GB" sz="22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4398" marR="4398" marT="4398" marB="0">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815133231"/>
                  </a:ext>
                </a:extLst>
              </a:tr>
              <a:tr h="264385">
                <a:tc>
                  <a:txBody>
                    <a:bodyPr/>
                    <a:lstStyle/>
                    <a:p>
                      <a:pPr algn="l" fontAlgn="b">
                        <a:buNone/>
                      </a:pPr>
                      <a:r>
                        <a:rPr lang="en-GB" sz="1700" u="none" strike="noStrike" dirty="0" err="1">
                          <a:solidFill>
                            <a:schemeClr val="tx1"/>
                          </a:solidFill>
                          <a:effectLst/>
                          <a:latin typeface="Times New Roman" panose="02020603050405020304" pitchFamily="18" charset="0"/>
                          <a:cs typeface="Times New Roman" panose="02020603050405020304" pitchFamily="18" charset="0"/>
                        </a:rPr>
                        <a:t>Bletchly</a:t>
                      </a:r>
                      <a:r>
                        <a:rPr lang="en-GB" sz="1700" u="none" strike="noStrike" dirty="0">
                          <a:solidFill>
                            <a:schemeClr val="tx1"/>
                          </a:solidFill>
                          <a:effectLst/>
                          <a:latin typeface="Times New Roman" panose="02020603050405020304" pitchFamily="18" charset="0"/>
                          <a:cs typeface="Times New Roman" panose="02020603050405020304" pitchFamily="18" charset="0"/>
                        </a:rPr>
                        <a:t> Park</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Crypto L/S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2017 – 2018</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349498"/>
                  </a:ext>
                </a:extLst>
              </a:tr>
              <a:tr h="264385">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NextGen</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Blockchain VC</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2017 – 2018</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707601"/>
                  </a:ext>
                </a:extLst>
              </a:tr>
              <a:tr h="264385">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Arena</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US PE Mezzanine</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2017 – 2018</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5510141"/>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Angsana</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High Yield Bond Fund (UCITS)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2017 – 2018</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6579293"/>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Sciens Asset Management</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Private Equity US Infrastructure</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Dec 2017 – May 2018</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6487037"/>
                  </a:ext>
                </a:extLst>
              </a:tr>
              <a:tr h="264385">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Tikehau Capital</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Private Debt</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Mar 2018 – June 2018</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0503253"/>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BGV</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VC Early-Stage Fintech – Silicon Valley</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Jun 2018 – Dec 2018</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4558486"/>
                  </a:ext>
                </a:extLst>
              </a:tr>
              <a:tr h="47248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WREN</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Healthcare Real Estate Private Equity Fund</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Oct 2018 – Jan 2019</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9357032"/>
                  </a:ext>
                </a:extLst>
              </a:tr>
              <a:tr h="47248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Cyprium</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Private Equity Fund – US Middle Market</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May 2018 – Feb 2019</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2569509"/>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Imagine Capital Group</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VC Fintech – Fund I (Europe &amp; Asia)</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Sep 2018 – Mar 2019</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1221624"/>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Murchinson</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Special Situations Hedge Fund</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Oct 2018 – Mar 2019</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12365698"/>
                  </a:ext>
                </a:extLst>
              </a:tr>
              <a:tr h="264385">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AVIV</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VC Early-Stage Tech</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Nov 2018 – Mar 2019</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7594202"/>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CADRE</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US RE Platform &amp; Direct Access Fund</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Nov 2018 – June 2024</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3265366"/>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Sciens Asset Management</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US Private Water Infrastructure Fund</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Nov 2018 – Mar 2019</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9035861"/>
                  </a:ext>
                </a:extLst>
              </a:tr>
              <a:tr h="524598">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Citibank</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Special Situations European Infrastructure Fund</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Feb 2019 – Apr 2019</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97110644"/>
                  </a:ext>
                </a:extLst>
              </a:tr>
              <a:tr h="264385">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Ginga</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Asian L/S Equity</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2016 – 2019</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7646432"/>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Delgatto Diamond Finance Fund</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Private Credit Fund</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Apr 2019 – Oct 2019</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83448"/>
                  </a:ext>
                </a:extLst>
              </a:tr>
              <a:tr h="264385">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Illuminate</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Fintech VC Fund II</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Jun 2019 – Jun 2020</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7156799"/>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Artesian Impact</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Green Bond and Venture Debt Fund I</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Jul 2019 – May 2020</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0360307"/>
                  </a:ext>
                </a:extLst>
              </a:tr>
              <a:tr h="264385">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Artesian China</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China VC Fund I</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Oct 2019 – Feb 2020</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1821114"/>
                  </a:ext>
                </a:extLst>
              </a:tr>
              <a:tr h="524598">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Pacific Equity Partners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Australian Private Equity Infrastructure Fund</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Nov 2019 – Jun 2020</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8616704"/>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Amadeus Capital Partners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UK Early-Stage Tech VC Fund V</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Dec 2019 – Jan 2021</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1334117"/>
                  </a:ext>
                </a:extLst>
              </a:tr>
              <a:tr h="264385">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Giant Ventures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Early-Stage Impact Fund I</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Jan 2020 – Dec 2020</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0104889"/>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HighGear Ventures</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US Secondary Venture Fund II</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Feb 2020 – Aug 2020</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8577406"/>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ADvantage</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Early-Stage VC Sports Tech Fund I</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Feb 2020 – Aug 2020</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2341238"/>
                  </a:ext>
                </a:extLst>
              </a:tr>
              <a:tr h="307472">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Neoventa</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European Growth Capital Fund I</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Feb 2020 – Jun 2020</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2781837"/>
                  </a:ext>
                </a:extLst>
              </a:tr>
              <a:tr h="264385">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Anthemis</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a:solidFill>
                            <a:schemeClr val="tx1"/>
                          </a:solidFill>
                          <a:effectLst/>
                          <a:latin typeface="Times New Roman" panose="02020603050405020304" pitchFamily="18" charset="0"/>
                          <a:cs typeface="Times New Roman" panose="02020603050405020304" pitchFamily="18" charset="0"/>
                        </a:rPr>
                        <a:t>Early-Stage VC Fund I</a:t>
                      </a:r>
                      <a:endParaRPr lang="en-GB" sz="1700" b="0" i="0" u="none" strike="noStrike">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buNone/>
                      </a:pPr>
                      <a:r>
                        <a:rPr lang="en-GB" sz="1700" u="none" strike="noStrike" dirty="0">
                          <a:solidFill>
                            <a:schemeClr val="tx1"/>
                          </a:solidFill>
                          <a:effectLst/>
                          <a:latin typeface="Times New Roman" panose="02020603050405020304" pitchFamily="18" charset="0"/>
                          <a:cs typeface="Times New Roman" panose="02020603050405020304" pitchFamily="18" charset="0"/>
                        </a:rPr>
                        <a:t>Mar 2020 – Aug 2020</a:t>
                      </a:r>
                      <a:endParaRPr lang="en-GB"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4398" marR="4398" marT="439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2277401"/>
                  </a:ext>
                </a:extLst>
              </a:tr>
            </a:tbl>
          </a:graphicData>
        </a:graphic>
      </p:graphicFrame>
      <p:sp>
        <p:nvSpPr>
          <p:cNvPr id="6" name="TextBox 5">
            <a:extLst>
              <a:ext uri="{FF2B5EF4-FFF2-40B4-BE49-F238E27FC236}">
                <a16:creationId xmlns:a16="http://schemas.microsoft.com/office/drawing/2014/main" id="{E4107D91-0DBD-4D72-DB60-CC1C9DB7CF83}"/>
              </a:ext>
            </a:extLst>
          </p:cNvPr>
          <p:cNvSpPr txBox="1"/>
          <p:nvPr/>
        </p:nvSpPr>
        <p:spPr>
          <a:xfrm>
            <a:off x="353786" y="190500"/>
            <a:ext cx="10122856" cy="517001"/>
          </a:xfrm>
          <a:prstGeom prst="rect">
            <a:avLst/>
          </a:prstGeom>
        </p:spPr>
        <p:txBody>
          <a:bodyPr lIns="0" tIns="0" rIns="0" bIns="0" rtlCol="0" anchor="t">
            <a:spAutoFit/>
          </a:bodyPr>
          <a:lstStyle/>
          <a:p>
            <a:pPr algn="l">
              <a:lnSpc>
                <a:spcPts val="4019"/>
              </a:lnSpc>
            </a:pPr>
            <a:r>
              <a:rPr lang="en-US" sz="3995" dirty="0">
                <a:solidFill>
                  <a:srgbClr val="003366"/>
                </a:solidFill>
                <a:latin typeface="Arimo Medium"/>
                <a:ea typeface="Arimo Medium"/>
                <a:cs typeface="Arimo Medium"/>
                <a:sym typeface="Arimo"/>
              </a:rPr>
              <a:t>Previous Raises &amp; Advisory Mandates</a:t>
            </a:r>
          </a:p>
        </p:txBody>
      </p:sp>
      <p:sp>
        <p:nvSpPr>
          <p:cNvPr id="7" name="TextBox 16">
            <a:extLst>
              <a:ext uri="{FF2B5EF4-FFF2-40B4-BE49-F238E27FC236}">
                <a16:creationId xmlns:a16="http://schemas.microsoft.com/office/drawing/2014/main" id="{A77FE44E-17C7-953A-1393-14DCC63FDD3C}"/>
              </a:ext>
            </a:extLst>
          </p:cNvPr>
          <p:cNvSpPr txBox="1"/>
          <p:nvPr/>
        </p:nvSpPr>
        <p:spPr>
          <a:xfrm>
            <a:off x="12648403" y="4569432"/>
            <a:ext cx="5629437" cy="574068"/>
          </a:xfrm>
          <a:prstGeom prst="rect">
            <a:avLst/>
          </a:prstGeom>
        </p:spPr>
        <p:txBody>
          <a:bodyPr lIns="0" tIns="0" rIns="0" bIns="0" rtlCol="0" anchor="t">
            <a:spAutoFit/>
          </a:bodyPr>
          <a:lstStyle/>
          <a:p>
            <a:pPr algn="l">
              <a:lnSpc>
                <a:spcPts val="4754"/>
              </a:lnSpc>
            </a:pPr>
            <a:r>
              <a:rPr lang="en-US" sz="3395" dirty="0">
                <a:solidFill>
                  <a:srgbClr val="FFFFFF"/>
                </a:solidFill>
                <a:latin typeface="Arimo Medium"/>
                <a:ea typeface="Arimo Medium"/>
                <a:cs typeface="Arimo Medium"/>
                <a:sym typeface="Arimo"/>
              </a:rPr>
              <a:t>88 Raises Across 19 Years </a:t>
            </a:r>
            <a:endParaRPr lang="en-US" sz="3395" dirty="0">
              <a:solidFill>
                <a:srgbClr val="003366"/>
              </a:solidFill>
              <a:latin typeface="Arimo Medium"/>
              <a:ea typeface="Arimo Medium"/>
              <a:cs typeface="Arimo Medium"/>
              <a:sym typeface="Arimo"/>
            </a:endParaRPr>
          </a:p>
        </p:txBody>
      </p:sp>
    </p:spTree>
    <p:extLst>
      <p:ext uri="{BB962C8B-B14F-4D97-AF65-F5344CB8AC3E}">
        <p14:creationId xmlns:p14="http://schemas.microsoft.com/office/powerpoint/2010/main" val="888655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98F5F8F-F083-D17A-72C1-FF8F68185572}"/>
              </a:ext>
            </a:extLst>
          </p:cNvPr>
          <p:cNvGraphicFramePr>
            <a:graphicFrameLocks noGrp="1"/>
          </p:cNvGraphicFramePr>
          <p:nvPr>
            <p:extLst>
              <p:ext uri="{D42A27DB-BD31-4B8C-83A1-F6EECF244321}">
                <p14:modId xmlns:p14="http://schemas.microsoft.com/office/powerpoint/2010/main" val="2065483130"/>
              </p:ext>
            </p:extLst>
          </p:nvPr>
        </p:nvGraphicFramePr>
        <p:xfrm>
          <a:off x="381000" y="963595"/>
          <a:ext cx="11582400" cy="8863363"/>
        </p:xfrm>
        <a:graphic>
          <a:graphicData uri="http://schemas.openxmlformats.org/drawingml/2006/table">
            <a:tbl>
              <a:tblPr/>
              <a:tblGrid>
                <a:gridCol w="3860800">
                  <a:extLst>
                    <a:ext uri="{9D8B030D-6E8A-4147-A177-3AD203B41FA5}">
                      <a16:colId xmlns:a16="http://schemas.microsoft.com/office/drawing/2014/main" val="934763599"/>
                    </a:ext>
                  </a:extLst>
                </a:gridCol>
                <a:gridCol w="3860800">
                  <a:extLst>
                    <a:ext uri="{9D8B030D-6E8A-4147-A177-3AD203B41FA5}">
                      <a16:colId xmlns:a16="http://schemas.microsoft.com/office/drawing/2014/main" val="2513929316"/>
                    </a:ext>
                  </a:extLst>
                </a:gridCol>
                <a:gridCol w="3860800">
                  <a:extLst>
                    <a:ext uri="{9D8B030D-6E8A-4147-A177-3AD203B41FA5}">
                      <a16:colId xmlns:a16="http://schemas.microsoft.com/office/drawing/2014/main" val="843729088"/>
                    </a:ext>
                  </a:extLst>
                </a:gridCol>
              </a:tblGrid>
              <a:tr h="522620">
                <a:tc>
                  <a:txBody>
                    <a:bodyPr/>
                    <a:lstStyle/>
                    <a:p>
                      <a:pPr>
                        <a:buNone/>
                      </a:pPr>
                      <a:r>
                        <a:rPr lang="en-GB" sz="2000" b="1" dirty="0">
                          <a:solidFill>
                            <a:schemeClr val="bg1"/>
                          </a:solidFill>
                          <a:latin typeface="Times New Roman" panose="02020603050405020304" pitchFamily="18" charset="0"/>
                          <a:cs typeface="Times New Roman" panose="02020603050405020304" pitchFamily="18" charset="0"/>
                        </a:rPr>
                        <a:t>GP/Manager</a:t>
                      </a:r>
                    </a:p>
                  </a:txBody>
                  <a:tcPr marL="27767" marR="27767" marT="13883" marB="13883" anchor="ctr">
                    <a:lnL>
                      <a:noFill/>
                    </a:lnL>
                    <a:lnR>
                      <a:noFill/>
                    </a:lnR>
                    <a:lnT>
                      <a:noFill/>
                    </a:lnT>
                    <a:lnB w="12700" cap="flat" cmpd="sng" algn="ctr">
                      <a:solidFill>
                        <a:schemeClr val="tx1"/>
                      </a:solidFill>
                      <a:prstDash val="solid"/>
                      <a:round/>
                      <a:headEnd type="none" w="med" len="med"/>
                      <a:tailEnd type="none" w="med" len="med"/>
                    </a:lnB>
                    <a:solidFill>
                      <a:schemeClr val="tx2"/>
                    </a:solidFill>
                  </a:tcPr>
                </a:tc>
                <a:tc>
                  <a:txBody>
                    <a:bodyPr/>
                    <a:lstStyle/>
                    <a:p>
                      <a:pPr>
                        <a:buNone/>
                      </a:pPr>
                      <a:r>
                        <a:rPr lang="en-GB" sz="2000" b="1" dirty="0">
                          <a:solidFill>
                            <a:schemeClr val="bg1"/>
                          </a:solidFill>
                          <a:latin typeface="Times New Roman" panose="02020603050405020304" pitchFamily="18" charset="0"/>
                          <a:cs typeface="Times New Roman" panose="02020603050405020304" pitchFamily="18" charset="0"/>
                        </a:rPr>
                        <a:t>Strategy</a:t>
                      </a:r>
                    </a:p>
                  </a:txBody>
                  <a:tcPr marL="27767" marR="27767" marT="13883" marB="13883" anchor="ctr">
                    <a:lnL>
                      <a:noFill/>
                    </a:lnL>
                    <a:lnR>
                      <a:noFill/>
                    </a:lnR>
                    <a:lnT>
                      <a:noFill/>
                    </a:lnT>
                    <a:lnB w="12700" cap="flat" cmpd="sng" algn="ctr">
                      <a:solidFill>
                        <a:schemeClr val="tx1"/>
                      </a:solidFill>
                      <a:prstDash val="solid"/>
                      <a:round/>
                      <a:headEnd type="none" w="med" len="med"/>
                      <a:tailEnd type="none" w="med" len="med"/>
                    </a:lnB>
                    <a:solidFill>
                      <a:schemeClr val="tx2"/>
                    </a:solidFill>
                  </a:tcPr>
                </a:tc>
                <a:tc>
                  <a:txBody>
                    <a:bodyPr/>
                    <a:lstStyle/>
                    <a:p>
                      <a:pPr>
                        <a:buNone/>
                      </a:pPr>
                      <a:r>
                        <a:rPr lang="en-GB" sz="2000" b="1" dirty="0">
                          <a:solidFill>
                            <a:schemeClr val="bg1"/>
                          </a:solidFill>
                          <a:latin typeface="Times New Roman" panose="02020603050405020304" pitchFamily="18" charset="0"/>
                          <a:cs typeface="Times New Roman" panose="02020603050405020304" pitchFamily="18" charset="0"/>
                        </a:rPr>
                        <a:t>Duration</a:t>
                      </a:r>
                    </a:p>
                  </a:txBody>
                  <a:tcPr marL="27767" marR="27767" marT="13883" marB="13883" anchor="ctr">
                    <a:lnL>
                      <a:noFill/>
                    </a:lnL>
                    <a:lnR>
                      <a:noFill/>
                    </a:lnR>
                    <a:lnT>
                      <a:noFill/>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711020484"/>
                  </a:ext>
                </a:extLst>
              </a:tr>
              <a:tr h="362641">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Anthemis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Insurtech Later Stage Fund 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Mar 2020 – Aug 2020</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0554483"/>
                  </a:ext>
                </a:extLst>
              </a:tr>
              <a:tr h="362641">
                <a:tc>
                  <a:txBody>
                    <a:bodyPr/>
                    <a:lstStyle/>
                    <a:p>
                      <a:pPr>
                        <a:buNone/>
                      </a:pPr>
                      <a:r>
                        <a:rPr lang="en-GB" sz="1700" dirty="0" err="1">
                          <a:solidFill>
                            <a:schemeClr val="tx1"/>
                          </a:solidFill>
                          <a:latin typeface="Times New Roman" panose="02020603050405020304" pitchFamily="18" charset="0"/>
                          <a:cs typeface="Times New Roman" panose="02020603050405020304" pitchFamily="18" charset="0"/>
                        </a:rPr>
                        <a:t>Holdun</a:t>
                      </a:r>
                      <a:endParaRPr lang="en-GB" sz="1700" dirty="0">
                        <a:solidFill>
                          <a:schemeClr val="tx1"/>
                        </a:solidFill>
                        <a:latin typeface="Times New Roman" panose="02020603050405020304" pitchFamily="18" charset="0"/>
                        <a:cs typeface="Times New Roman" panose="02020603050405020304" pitchFamily="18" charset="0"/>
                      </a:endParaRP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Sport Betting Fund (Open Ended)</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May 2020 – Aug 2020</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2952784"/>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Holdun</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US Specialist RE Fund</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May 2020 – Aug 2020</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4797188"/>
                  </a:ext>
                </a:extLst>
              </a:tr>
              <a:tr h="362641">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Ping An</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Asian Green Bond &amp; PE Fund</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Aug 2020 – Dec 2021</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448261"/>
                  </a:ext>
                </a:extLst>
              </a:tr>
              <a:tr h="362641">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Helios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African PE Fund IV</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Aug 2020 – Nov 2022</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7721752"/>
                  </a:ext>
                </a:extLst>
              </a:tr>
              <a:tr h="362641">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Synergy</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Special Situations (Private Credit)</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Sep 2020 – Aug 2023</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2952244"/>
                  </a:ext>
                </a:extLst>
              </a:tr>
              <a:tr h="362641">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Rise Ventures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Brazil Impact Fund 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Nov 2020 – Apr 2021</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3770993"/>
                  </a:ext>
                </a:extLst>
              </a:tr>
              <a:tr h="362641">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City Light Ventures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Venture Impact Fund IV</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Nov 2020 – Sep 2021</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0218668"/>
                  </a:ext>
                </a:extLst>
              </a:tr>
              <a:tr h="362641">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Tetragon</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Credit Opportunities IV – CLO Equity</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Feb 2021 – Dec 2022</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0415644"/>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Everberg</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US Structured Capital Fund II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Feb 2021 – Jul 2021</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1048964"/>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Brook Bay Capital</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ESG Focused Hedge Fund</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Feb 2021 – May 2021</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6831660"/>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Pharos Capital Group</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Private Equity US Healthcare Fund IV</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Jun 2021 – Jan 2022</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61019707"/>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Perwyn</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Direct Deals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Jan 2022 – Mar 2022</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3086007"/>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CQS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Regulatory Capital Relief II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Mar 2022 – Jun 2022</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9154616"/>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Helios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Climate Fund 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May 2022 – Oct 2022</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1622122"/>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Finance in Motion</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Green Scaler Fund</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Aug 2022 – Aug 2023</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8555369"/>
                  </a:ext>
                </a:extLst>
              </a:tr>
              <a:tr h="362641">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Cadre</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US Real Estate Fund II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Mar 2023 – Jun 2024</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2141873"/>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Redwing Capital</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European PE 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Feb 2022 – Jun 2022</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9710604"/>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Pollen Street Capital Ltd</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Credit III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Jan 2023 – Jun 2023</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5613059"/>
                  </a:ext>
                </a:extLst>
              </a:tr>
              <a:tr h="362641">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Finance in Motion</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Renewables Growth Fund</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Jul 2023 – Jun 2024</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69897932"/>
                  </a:ext>
                </a:extLst>
              </a:tr>
              <a:tr h="362641">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Ventura</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a:solidFill>
                            <a:schemeClr val="tx1"/>
                          </a:solidFill>
                          <a:latin typeface="Times New Roman" panose="02020603050405020304" pitchFamily="18" charset="0"/>
                          <a:cs typeface="Times New Roman" panose="02020603050405020304" pitchFamily="18" charset="0"/>
                        </a:rPr>
                        <a:t>Technology Growth Fund</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Sep 2023 – Jun 2024</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2110854"/>
                  </a:ext>
                </a:extLst>
              </a:tr>
              <a:tr h="362641">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NZYME</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Small Cap Buyout – Spain</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Jun 2024 – August 2025</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9635365"/>
                  </a:ext>
                </a:extLst>
              </a:tr>
              <a:tr h="362641">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Ver Capital SGR</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Special Situations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Sep 2024 – Sep 2025</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3999136"/>
                  </a:ext>
                </a:extLst>
              </a:tr>
            </a:tbl>
          </a:graphicData>
        </a:graphic>
      </p:graphicFrame>
      <p:sp>
        <p:nvSpPr>
          <p:cNvPr id="2" name="Freeform 2"/>
          <p:cNvSpPr/>
          <p:nvPr/>
        </p:nvSpPr>
        <p:spPr>
          <a:xfrm>
            <a:off x="12192000" y="1"/>
            <a:ext cx="6096000" cy="10287000"/>
          </a:xfrm>
          <a:custGeom>
            <a:avLst/>
            <a:gdLst/>
            <a:ahLst/>
            <a:cxnLst/>
            <a:rect l="l" t="t" r="r" b="b"/>
            <a:pathLst>
              <a:path w="6096000" h="10287000">
                <a:moveTo>
                  <a:pt x="0" y="0"/>
                </a:moveTo>
                <a:lnTo>
                  <a:pt x="6096000" y="0"/>
                </a:lnTo>
                <a:lnTo>
                  <a:pt x="6096000" y="10287000"/>
                </a:lnTo>
                <a:lnTo>
                  <a:pt x="0" y="10287000"/>
                </a:lnTo>
                <a:lnTo>
                  <a:pt x="0" y="0"/>
                </a:lnTo>
                <a:close/>
              </a:path>
            </a:pathLst>
          </a:custGeom>
          <a:blipFill>
            <a:blip r:embed="rId3"/>
            <a:stretch>
              <a:fillRect l="-6270" r="-6270"/>
            </a:stretch>
          </a:blipFill>
        </p:spPr>
        <p:txBody>
          <a:bodyPr/>
          <a:lstStyle/>
          <a:p>
            <a:endParaRPr lang="en-US"/>
          </a:p>
        </p:txBody>
      </p:sp>
      <p:sp>
        <p:nvSpPr>
          <p:cNvPr id="4" name="Freeform 4"/>
          <p:cNvSpPr/>
          <p:nvPr/>
        </p:nvSpPr>
        <p:spPr>
          <a:xfrm>
            <a:off x="12192000" y="0"/>
            <a:ext cx="6096000" cy="10287000"/>
          </a:xfrm>
          <a:custGeom>
            <a:avLst/>
            <a:gdLst/>
            <a:ahLst/>
            <a:cxnLst/>
            <a:rect l="l" t="t" r="r" b="b"/>
            <a:pathLst>
              <a:path w="6096000" h="10287000">
                <a:moveTo>
                  <a:pt x="0" y="0"/>
                </a:moveTo>
                <a:lnTo>
                  <a:pt x="6096000" y="0"/>
                </a:lnTo>
                <a:lnTo>
                  <a:pt x="6096000" y="10287000"/>
                </a:lnTo>
                <a:lnTo>
                  <a:pt x="0" y="102870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5">
            <a:extLst>
              <a:ext uri="{FF2B5EF4-FFF2-40B4-BE49-F238E27FC236}">
                <a16:creationId xmlns:a16="http://schemas.microsoft.com/office/drawing/2014/main" id="{117B274B-AA12-54BE-FADC-B69085082C91}"/>
              </a:ext>
            </a:extLst>
          </p:cNvPr>
          <p:cNvSpPr txBox="1"/>
          <p:nvPr/>
        </p:nvSpPr>
        <p:spPr>
          <a:xfrm>
            <a:off x="353786" y="190500"/>
            <a:ext cx="10122856" cy="517001"/>
          </a:xfrm>
          <a:prstGeom prst="rect">
            <a:avLst/>
          </a:prstGeom>
        </p:spPr>
        <p:txBody>
          <a:bodyPr lIns="0" tIns="0" rIns="0" bIns="0" rtlCol="0" anchor="t">
            <a:spAutoFit/>
          </a:bodyPr>
          <a:lstStyle/>
          <a:p>
            <a:pPr algn="l">
              <a:lnSpc>
                <a:spcPts val="4019"/>
              </a:lnSpc>
            </a:pPr>
            <a:r>
              <a:rPr lang="en-US" sz="3995" dirty="0">
                <a:solidFill>
                  <a:srgbClr val="003366"/>
                </a:solidFill>
                <a:latin typeface="Arimo Medium"/>
                <a:ea typeface="Arimo Medium"/>
                <a:cs typeface="Arimo Medium"/>
                <a:sym typeface="Arimo"/>
              </a:rPr>
              <a:t>Previous Raises &amp; Advisory Mandates</a:t>
            </a:r>
          </a:p>
        </p:txBody>
      </p:sp>
      <p:sp>
        <p:nvSpPr>
          <p:cNvPr id="6" name="TextBox 16">
            <a:extLst>
              <a:ext uri="{FF2B5EF4-FFF2-40B4-BE49-F238E27FC236}">
                <a16:creationId xmlns:a16="http://schemas.microsoft.com/office/drawing/2014/main" id="{0588E17D-99A2-AF91-9A0D-0EAB01CF3802}"/>
              </a:ext>
            </a:extLst>
          </p:cNvPr>
          <p:cNvSpPr txBox="1"/>
          <p:nvPr/>
        </p:nvSpPr>
        <p:spPr>
          <a:xfrm>
            <a:off x="12801600" y="1257300"/>
            <a:ext cx="5629437" cy="574068"/>
          </a:xfrm>
          <a:prstGeom prst="rect">
            <a:avLst/>
          </a:prstGeom>
        </p:spPr>
        <p:txBody>
          <a:bodyPr lIns="0" tIns="0" rIns="0" bIns="0" rtlCol="0" anchor="t">
            <a:spAutoFit/>
          </a:bodyPr>
          <a:lstStyle/>
          <a:p>
            <a:pPr algn="l">
              <a:lnSpc>
                <a:spcPts val="4754"/>
              </a:lnSpc>
            </a:pPr>
            <a:r>
              <a:rPr lang="en-US" sz="3395" dirty="0">
                <a:solidFill>
                  <a:srgbClr val="FFFFFF"/>
                </a:solidFill>
                <a:latin typeface="Arimo Medium"/>
                <a:ea typeface="Arimo Medium"/>
                <a:cs typeface="Arimo Medium"/>
                <a:sym typeface="Arimo"/>
              </a:rPr>
              <a:t>88 Raises Across 19 Years </a:t>
            </a:r>
            <a:endParaRPr lang="en-US" sz="3395" dirty="0">
              <a:solidFill>
                <a:srgbClr val="003366"/>
              </a:solidFill>
              <a:latin typeface="Arimo Medium"/>
              <a:ea typeface="Arimo Medium"/>
              <a:cs typeface="Arimo Medium"/>
              <a:sym typeface="Arim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76F92-DAD3-3281-DD53-7FBD06D51AA5}"/>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FF3CB716-77D9-344D-2C5D-6B4564E285E8}"/>
              </a:ext>
            </a:extLst>
          </p:cNvPr>
          <p:cNvGraphicFramePr>
            <a:graphicFrameLocks noGrp="1"/>
          </p:cNvGraphicFramePr>
          <p:nvPr>
            <p:extLst>
              <p:ext uri="{D42A27DB-BD31-4B8C-83A1-F6EECF244321}">
                <p14:modId xmlns:p14="http://schemas.microsoft.com/office/powerpoint/2010/main" val="3271088764"/>
              </p:ext>
            </p:extLst>
          </p:nvPr>
        </p:nvGraphicFramePr>
        <p:xfrm>
          <a:off x="393330" y="963594"/>
          <a:ext cx="11417670" cy="2972953"/>
        </p:xfrm>
        <a:graphic>
          <a:graphicData uri="http://schemas.openxmlformats.org/drawingml/2006/table">
            <a:tbl>
              <a:tblPr/>
              <a:tblGrid>
                <a:gridCol w="3805890">
                  <a:extLst>
                    <a:ext uri="{9D8B030D-6E8A-4147-A177-3AD203B41FA5}">
                      <a16:colId xmlns:a16="http://schemas.microsoft.com/office/drawing/2014/main" val="934763599"/>
                    </a:ext>
                  </a:extLst>
                </a:gridCol>
                <a:gridCol w="3805890">
                  <a:extLst>
                    <a:ext uri="{9D8B030D-6E8A-4147-A177-3AD203B41FA5}">
                      <a16:colId xmlns:a16="http://schemas.microsoft.com/office/drawing/2014/main" val="2513929316"/>
                    </a:ext>
                  </a:extLst>
                </a:gridCol>
                <a:gridCol w="3805890">
                  <a:extLst>
                    <a:ext uri="{9D8B030D-6E8A-4147-A177-3AD203B41FA5}">
                      <a16:colId xmlns:a16="http://schemas.microsoft.com/office/drawing/2014/main" val="843729088"/>
                    </a:ext>
                  </a:extLst>
                </a:gridCol>
              </a:tblGrid>
              <a:tr h="669739">
                <a:tc>
                  <a:txBody>
                    <a:bodyPr/>
                    <a:lstStyle/>
                    <a:p>
                      <a:pPr>
                        <a:buNone/>
                      </a:pPr>
                      <a:r>
                        <a:rPr lang="en-GB" sz="2000" b="1" dirty="0">
                          <a:solidFill>
                            <a:schemeClr val="bg1"/>
                          </a:solidFill>
                          <a:latin typeface="Times New Roman" panose="02020603050405020304" pitchFamily="18" charset="0"/>
                          <a:cs typeface="Times New Roman" panose="02020603050405020304" pitchFamily="18" charset="0"/>
                        </a:rPr>
                        <a:t>GP/Manager</a:t>
                      </a:r>
                    </a:p>
                  </a:txBody>
                  <a:tcPr marL="27767" marR="27767" marT="13883" marB="13883" anchor="ctr">
                    <a:lnL>
                      <a:noFill/>
                    </a:lnL>
                    <a:lnR>
                      <a:noFill/>
                    </a:lnR>
                    <a:lnT>
                      <a:noFill/>
                    </a:lnT>
                    <a:lnB w="12700" cap="flat" cmpd="sng" algn="ctr">
                      <a:solidFill>
                        <a:schemeClr val="tx1"/>
                      </a:solidFill>
                      <a:prstDash val="solid"/>
                      <a:round/>
                      <a:headEnd type="none" w="med" len="med"/>
                      <a:tailEnd type="none" w="med" len="med"/>
                    </a:lnB>
                    <a:solidFill>
                      <a:schemeClr val="tx2"/>
                    </a:solidFill>
                  </a:tcPr>
                </a:tc>
                <a:tc>
                  <a:txBody>
                    <a:bodyPr/>
                    <a:lstStyle/>
                    <a:p>
                      <a:pPr>
                        <a:buNone/>
                      </a:pPr>
                      <a:r>
                        <a:rPr lang="en-GB" sz="2000" b="1" dirty="0">
                          <a:solidFill>
                            <a:schemeClr val="bg1"/>
                          </a:solidFill>
                          <a:latin typeface="Times New Roman" panose="02020603050405020304" pitchFamily="18" charset="0"/>
                          <a:cs typeface="Times New Roman" panose="02020603050405020304" pitchFamily="18" charset="0"/>
                        </a:rPr>
                        <a:t>Strategy</a:t>
                      </a:r>
                    </a:p>
                  </a:txBody>
                  <a:tcPr marL="27767" marR="27767" marT="13883" marB="13883" anchor="ctr">
                    <a:lnL>
                      <a:noFill/>
                    </a:lnL>
                    <a:lnR>
                      <a:noFill/>
                    </a:lnR>
                    <a:lnT>
                      <a:noFill/>
                    </a:lnT>
                    <a:lnB w="12700" cap="flat" cmpd="sng" algn="ctr">
                      <a:solidFill>
                        <a:schemeClr val="tx1"/>
                      </a:solidFill>
                      <a:prstDash val="solid"/>
                      <a:round/>
                      <a:headEnd type="none" w="med" len="med"/>
                      <a:tailEnd type="none" w="med" len="med"/>
                    </a:lnB>
                    <a:solidFill>
                      <a:schemeClr val="tx2"/>
                    </a:solidFill>
                  </a:tcPr>
                </a:tc>
                <a:tc>
                  <a:txBody>
                    <a:bodyPr/>
                    <a:lstStyle/>
                    <a:p>
                      <a:pPr>
                        <a:buNone/>
                      </a:pPr>
                      <a:r>
                        <a:rPr lang="en-GB" sz="2000" b="1" dirty="0">
                          <a:solidFill>
                            <a:schemeClr val="bg1"/>
                          </a:solidFill>
                          <a:latin typeface="Times New Roman" panose="02020603050405020304" pitchFamily="18" charset="0"/>
                          <a:cs typeface="Times New Roman" panose="02020603050405020304" pitchFamily="18" charset="0"/>
                        </a:rPr>
                        <a:t>Duration</a:t>
                      </a:r>
                    </a:p>
                  </a:txBody>
                  <a:tcPr marL="27767" marR="27767" marT="13883" marB="13883" anchor="ctr">
                    <a:lnL>
                      <a:noFill/>
                    </a:lnL>
                    <a:lnR>
                      <a:noFill/>
                    </a:lnR>
                    <a:lnT>
                      <a:noFill/>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711020484"/>
                  </a:ext>
                </a:extLst>
              </a:tr>
              <a:tr h="367594">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Putnam Hill Capital Partners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Private Credit Fund – Direct Lending</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Feb 2024 – March 2026</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3712620"/>
                  </a:ext>
                </a:extLst>
              </a:tr>
              <a:tr h="387124">
                <a:tc>
                  <a:txBody>
                    <a:bodyPr/>
                    <a:lstStyle/>
                    <a:p>
                      <a:pPr>
                        <a:buNone/>
                      </a:pPr>
                      <a:r>
                        <a:rPr lang="en-GB" sz="1700" dirty="0" err="1">
                          <a:solidFill>
                            <a:schemeClr val="tx1"/>
                          </a:solidFill>
                          <a:latin typeface="Times New Roman" panose="02020603050405020304" pitchFamily="18" charset="0"/>
                          <a:cs typeface="Times New Roman" panose="02020603050405020304" pitchFamily="18" charset="0"/>
                        </a:rPr>
                        <a:t>Stellex</a:t>
                      </a:r>
                      <a:r>
                        <a:rPr lang="en-GB" sz="1700" dirty="0">
                          <a:solidFill>
                            <a:schemeClr val="tx1"/>
                          </a:solidFill>
                          <a:latin typeface="Times New Roman" panose="02020603050405020304" pitchFamily="18" charset="0"/>
                          <a:cs typeface="Times New Roman" panose="02020603050405020304" pitchFamily="18" charset="0"/>
                        </a:rPr>
                        <a:t> Capital Management</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Fund III – Deep Value PE</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Jan 2023 – March 2026 </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5413568"/>
                  </a:ext>
                </a:extLst>
              </a:tr>
              <a:tr h="387124">
                <a:tc>
                  <a:txBody>
                    <a:bodyPr/>
                    <a:lstStyle/>
                    <a:p>
                      <a:pPr>
                        <a:buNone/>
                      </a:pPr>
                      <a:r>
                        <a:rPr lang="en-GB" sz="1700" dirty="0" err="1">
                          <a:solidFill>
                            <a:schemeClr val="tx1"/>
                          </a:solidFill>
                          <a:latin typeface="Times New Roman" panose="02020603050405020304" pitchFamily="18" charset="0"/>
                          <a:cs typeface="Times New Roman" panose="02020603050405020304" pitchFamily="18" charset="0"/>
                        </a:rPr>
                        <a:t>Equita</a:t>
                      </a:r>
                      <a:r>
                        <a:rPr lang="en-GB" sz="1700" dirty="0">
                          <a:solidFill>
                            <a:schemeClr val="tx1"/>
                          </a:solidFill>
                          <a:latin typeface="Times New Roman" panose="02020603050405020304" pitchFamily="18" charset="0"/>
                          <a:cs typeface="Times New Roman" panose="02020603050405020304" pitchFamily="18" charset="0"/>
                        </a:rPr>
                        <a:t> Capital SGR</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Direct Lending Fund III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Jan 2025 – January 2026</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6416366"/>
                  </a:ext>
                </a:extLst>
              </a:tr>
              <a:tr h="387124">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Lightrock</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Energy Access Acceleration Fund (SMA)</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Jan 2025 –April 2026 </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57597985"/>
                  </a:ext>
                </a:extLst>
              </a:tr>
              <a:tr h="387124">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Downing</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Downing Private Credit Fund (SMA)</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May 2025 – May 2026</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1972967"/>
                  </a:ext>
                </a:extLst>
              </a:tr>
              <a:tr h="387124">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Riello </a:t>
                      </a:r>
                      <a:r>
                        <a:rPr lang="en-GB" sz="1700" kern="1200" dirty="0" err="1">
                          <a:solidFill>
                            <a:schemeClr val="tx1"/>
                          </a:solidFill>
                          <a:latin typeface="Times New Roman" panose="02020603050405020304" pitchFamily="18" charset="0"/>
                          <a:ea typeface="+mn-ea"/>
                          <a:cs typeface="Times New Roman" panose="02020603050405020304" pitchFamily="18" charset="0"/>
                        </a:rPr>
                        <a:t>Investimenti</a:t>
                      </a:r>
                      <a:r>
                        <a:rPr lang="en-GB" sz="1700" kern="1200" dirty="0">
                          <a:solidFill>
                            <a:schemeClr val="tx1"/>
                          </a:solidFill>
                          <a:latin typeface="Times New Roman" panose="02020603050405020304" pitchFamily="18" charset="0"/>
                          <a:ea typeface="+mn-ea"/>
                          <a:cs typeface="Times New Roman" panose="02020603050405020304" pitchFamily="18" charset="0"/>
                        </a:rPr>
                        <a:t> SGR</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B20 Fund IV</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a:solidFill>
                            <a:schemeClr val="tx1"/>
                          </a:solidFill>
                          <a:latin typeface="Times New Roman" panose="02020603050405020304" pitchFamily="18" charset="0"/>
                          <a:ea typeface="+mn-ea"/>
                          <a:cs typeface="Times New Roman" panose="02020603050405020304" pitchFamily="18" charset="0"/>
                        </a:rPr>
                        <a:t>May 2025 – May 2026</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9803101"/>
                  </a:ext>
                </a:extLst>
              </a:tr>
            </a:tbl>
          </a:graphicData>
        </a:graphic>
      </p:graphicFrame>
      <p:sp>
        <p:nvSpPr>
          <p:cNvPr id="2" name="Freeform 2">
            <a:extLst>
              <a:ext uri="{FF2B5EF4-FFF2-40B4-BE49-F238E27FC236}">
                <a16:creationId xmlns:a16="http://schemas.microsoft.com/office/drawing/2014/main" id="{D875B869-9E28-CFB8-D719-12A5B3EA7740}"/>
              </a:ext>
            </a:extLst>
          </p:cNvPr>
          <p:cNvSpPr/>
          <p:nvPr/>
        </p:nvSpPr>
        <p:spPr>
          <a:xfrm>
            <a:off x="12192000" y="1"/>
            <a:ext cx="6096000" cy="10287000"/>
          </a:xfrm>
          <a:custGeom>
            <a:avLst/>
            <a:gdLst/>
            <a:ahLst/>
            <a:cxnLst/>
            <a:rect l="l" t="t" r="r" b="b"/>
            <a:pathLst>
              <a:path w="6096000" h="10287000">
                <a:moveTo>
                  <a:pt x="0" y="0"/>
                </a:moveTo>
                <a:lnTo>
                  <a:pt x="6096000" y="0"/>
                </a:lnTo>
                <a:lnTo>
                  <a:pt x="6096000" y="10287000"/>
                </a:lnTo>
                <a:lnTo>
                  <a:pt x="0" y="10287000"/>
                </a:lnTo>
                <a:lnTo>
                  <a:pt x="0" y="0"/>
                </a:lnTo>
                <a:close/>
              </a:path>
            </a:pathLst>
          </a:custGeom>
          <a:blipFill>
            <a:blip r:embed="rId3"/>
            <a:stretch>
              <a:fillRect l="-6270" r="-6270"/>
            </a:stretch>
          </a:blipFill>
        </p:spPr>
        <p:txBody>
          <a:bodyPr/>
          <a:lstStyle/>
          <a:p>
            <a:endParaRPr lang="en-US"/>
          </a:p>
        </p:txBody>
      </p:sp>
      <p:sp>
        <p:nvSpPr>
          <p:cNvPr id="4" name="Freeform 4">
            <a:extLst>
              <a:ext uri="{FF2B5EF4-FFF2-40B4-BE49-F238E27FC236}">
                <a16:creationId xmlns:a16="http://schemas.microsoft.com/office/drawing/2014/main" id="{82485060-D2CB-C14B-0540-85196DAB7CA3}"/>
              </a:ext>
            </a:extLst>
          </p:cNvPr>
          <p:cNvSpPr/>
          <p:nvPr/>
        </p:nvSpPr>
        <p:spPr>
          <a:xfrm>
            <a:off x="12192000" y="-33020"/>
            <a:ext cx="6096000" cy="10287000"/>
          </a:xfrm>
          <a:custGeom>
            <a:avLst/>
            <a:gdLst/>
            <a:ahLst/>
            <a:cxnLst/>
            <a:rect l="l" t="t" r="r" b="b"/>
            <a:pathLst>
              <a:path w="6096000" h="10287000">
                <a:moveTo>
                  <a:pt x="0" y="0"/>
                </a:moveTo>
                <a:lnTo>
                  <a:pt x="6096000" y="0"/>
                </a:lnTo>
                <a:lnTo>
                  <a:pt x="6096000" y="10287000"/>
                </a:lnTo>
                <a:lnTo>
                  <a:pt x="0" y="102870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TextBox 16">
            <a:extLst>
              <a:ext uri="{FF2B5EF4-FFF2-40B4-BE49-F238E27FC236}">
                <a16:creationId xmlns:a16="http://schemas.microsoft.com/office/drawing/2014/main" id="{CBBFFC43-A767-F1AF-D310-5C05A498E122}"/>
              </a:ext>
            </a:extLst>
          </p:cNvPr>
          <p:cNvSpPr txBox="1"/>
          <p:nvPr/>
        </p:nvSpPr>
        <p:spPr>
          <a:xfrm>
            <a:off x="12801600" y="1257300"/>
            <a:ext cx="5629437" cy="574068"/>
          </a:xfrm>
          <a:prstGeom prst="rect">
            <a:avLst/>
          </a:prstGeom>
        </p:spPr>
        <p:txBody>
          <a:bodyPr lIns="0" tIns="0" rIns="0" bIns="0" rtlCol="0" anchor="t">
            <a:spAutoFit/>
          </a:bodyPr>
          <a:lstStyle/>
          <a:p>
            <a:pPr algn="l">
              <a:lnSpc>
                <a:spcPts val="4754"/>
              </a:lnSpc>
            </a:pPr>
            <a:r>
              <a:rPr lang="en-US" sz="3395" dirty="0">
                <a:solidFill>
                  <a:srgbClr val="FFFFFF"/>
                </a:solidFill>
                <a:latin typeface="Arimo Medium"/>
                <a:ea typeface="Arimo Medium"/>
                <a:cs typeface="Arimo Medium"/>
                <a:sym typeface="Arimo"/>
              </a:rPr>
              <a:t>88 Raises Across 19 Years </a:t>
            </a:r>
            <a:endParaRPr lang="en-US" sz="3395" dirty="0">
              <a:solidFill>
                <a:srgbClr val="003366"/>
              </a:solidFill>
              <a:latin typeface="Arimo Medium"/>
              <a:ea typeface="Arimo Medium"/>
              <a:cs typeface="Arimo Medium"/>
              <a:sym typeface="Arimo"/>
            </a:endParaRPr>
          </a:p>
        </p:txBody>
      </p:sp>
      <p:sp>
        <p:nvSpPr>
          <p:cNvPr id="7" name="TextBox 5">
            <a:extLst>
              <a:ext uri="{FF2B5EF4-FFF2-40B4-BE49-F238E27FC236}">
                <a16:creationId xmlns:a16="http://schemas.microsoft.com/office/drawing/2014/main" id="{B8304E50-4B85-2374-EEE3-D2352F09F006}"/>
              </a:ext>
            </a:extLst>
          </p:cNvPr>
          <p:cNvSpPr txBox="1"/>
          <p:nvPr/>
        </p:nvSpPr>
        <p:spPr>
          <a:xfrm>
            <a:off x="353786" y="190500"/>
            <a:ext cx="10122856" cy="517001"/>
          </a:xfrm>
          <a:prstGeom prst="rect">
            <a:avLst/>
          </a:prstGeom>
        </p:spPr>
        <p:txBody>
          <a:bodyPr lIns="0" tIns="0" rIns="0" bIns="0" rtlCol="0" anchor="t">
            <a:spAutoFit/>
          </a:bodyPr>
          <a:lstStyle/>
          <a:p>
            <a:pPr algn="l">
              <a:lnSpc>
                <a:spcPts val="4019"/>
              </a:lnSpc>
            </a:pPr>
            <a:r>
              <a:rPr lang="en-US" sz="3995" dirty="0">
                <a:solidFill>
                  <a:srgbClr val="003366"/>
                </a:solidFill>
                <a:latin typeface="Arimo Medium"/>
                <a:ea typeface="Arimo Medium"/>
                <a:cs typeface="Arimo Medium"/>
                <a:sym typeface="Arimo"/>
              </a:rPr>
              <a:t>Previous Raises &amp; Advisory Mandates</a:t>
            </a:r>
          </a:p>
        </p:txBody>
      </p:sp>
    </p:spTree>
    <p:extLst>
      <p:ext uri="{BB962C8B-B14F-4D97-AF65-F5344CB8AC3E}">
        <p14:creationId xmlns:p14="http://schemas.microsoft.com/office/powerpoint/2010/main" val="3497602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22161-D109-EFD8-6E5D-A07E11994E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2B6E571-A2A9-44D6-BA57-2EC5A73D2BB2}"/>
              </a:ext>
            </a:extLst>
          </p:cNvPr>
          <p:cNvSpPr/>
          <p:nvPr/>
        </p:nvSpPr>
        <p:spPr>
          <a:xfrm>
            <a:off x="12192000" y="1"/>
            <a:ext cx="6096000" cy="10287000"/>
          </a:xfrm>
          <a:custGeom>
            <a:avLst/>
            <a:gdLst/>
            <a:ahLst/>
            <a:cxnLst/>
            <a:rect l="l" t="t" r="r" b="b"/>
            <a:pathLst>
              <a:path w="6096000" h="10287000">
                <a:moveTo>
                  <a:pt x="0" y="0"/>
                </a:moveTo>
                <a:lnTo>
                  <a:pt x="6096000" y="0"/>
                </a:lnTo>
                <a:lnTo>
                  <a:pt x="6096000" y="10287000"/>
                </a:lnTo>
                <a:lnTo>
                  <a:pt x="0" y="10287000"/>
                </a:lnTo>
                <a:lnTo>
                  <a:pt x="0" y="0"/>
                </a:lnTo>
                <a:close/>
              </a:path>
            </a:pathLst>
          </a:custGeom>
          <a:blipFill>
            <a:blip r:embed="rId3"/>
            <a:stretch>
              <a:fillRect l="-6270" r="-6270"/>
            </a:stretch>
          </a:blipFill>
        </p:spPr>
        <p:txBody>
          <a:bodyPr/>
          <a:lstStyle/>
          <a:p>
            <a:endParaRPr lang="en-US"/>
          </a:p>
        </p:txBody>
      </p:sp>
      <p:sp>
        <p:nvSpPr>
          <p:cNvPr id="4" name="Freeform 4">
            <a:extLst>
              <a:ext uri="{FF2B5EF4-FFF2-40B4-BE49-F238E27FC236}">
                <a16:creationId xmlns:a16="http://schemas.microsoft.com/office/drawing/2014/main" id="{8976873F-65BF-70F3-D2A8-A902482CAAFF}"/>
              </a:ext>
            </a:extLst>
          </p:cNvPr>
          <p:cNvSpPr/>
          <p:nvPr/>
        </p:nvSpPr>
        <p:spPr>
          <a:xfrm>
            <a:off x="12192000" y="0"/>
            <a:ext cx="6096000" cy="10287000"/>
          </a:xfrm>
          <a:custGeom>
            <a:avLst/>
            <a:gdLst/>
            <a:ahLst/>
            <a:cxnLst/>
            <a:rect l="l" t="t" r="r" b="b"/>
            <a:pathLst>
              <a:path w="6096000" h="10287000">
                <a:moveTo>
                  <a:pt x="0" y="0"/>
                </a:moveTo>
                <a:lnTo>
                  <a:pt x="6096000" y="0"/>
                </a:lnTo>
                <a:lnTo>
                  <a:pt x="6096000" y="10287000"/>
                </a:lnTo>
                <a:lnTo>
                  <a:pt x="0" y="102870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a:extLst>
              <a:ext uri="{FF2B5EF4-FFF2-40B4-BE49-F238E27FC236}">
                <a16:creationId xmlns:a16="http://schemas.microsoft.com/office/drawing/2014/main" id="{39E82A14-2BC7-7B0F-48C1-D316B0DBFF7B}"/>
              </a:ext>
            </a:extLst>
          </p:cNvPr>
          <p:cNvSpPr txBox="1"/>
          <p:nvPr/>
        </p:nvSpPr>
        <p:spPr>
          <a:xfrm>
            <a:off x="353786" y="190500"/>
            <a:ext cx="10122856" cy="517001"/>
          </a:xfrm>
          <a:prstGeom prst="rect">
            <a:avLst/>
          </a:prstGeom>
        </p:spPr>
        <p:txBody>
          <a:bodyPr lIns="0" tIns="0" rIns="0" bIns="0" rtlCol="0" anchor="t">
            <a:spAutoFit/>
          </a:bodyPr>
          <a:lstStyle/>
          <a:p>
            <a:pPr algn="l">
              <a:lnSpc>
                <a:spcPts val="4019"/>
              </a:lnSpc>
            </a:pPr>
            <a:r>
              <a:rPr lang="en-US" sz="3995" dirty="0">
                <a:solidFill>
                  <a:srgbClr val="003366"/>
                </a:solidFill>
                <a:latin typeface="Arimo Medium"/>
                <a:ea typeface="Arimo Medium"/>
                <a:cs typeface="Arimo Medium"/>
                <a:sym typeface="Arimo"/>
              </a:rPr>
              <a:t>Current Raises &amp; Advisory Mandates</a:t>
            </a:r>
          </a:p>
        </p:txBody>
      </p:sp>
      <p:graphicFrame>
        <p:nvGraphicFramePr>
          <p:cNvPr id="6" name="Table 5">
            <a:extLst>
              <a:ext uri="{FF2B5EF4-FFF2-40B4-BE49-F238E27FC236}">
                <a16:creationId xmlns:a16="http://schemas.microsoft.com/office/drawing/2014/main" id="{BD948D4F-AB21-595C-A898-0F01C356733C}"/>
              </a:ext>
            </a:extLst>
          </p:cNvPr>
          <p:cNvGraphicFramePr>
            <a:graphicFrameLocks noGrp="1"/>
          </p:cNvGraphicFramePr>
          <p:nvPr>
            <p:extLst>
              <p:ext uri="{D42A27DB-BD31-4B8C-83A1-F6EECF244321}">
                <p14:modId xmlns:p14="http://schemas.microsoft.com/office/powerpoint/2010/main" val="4208107335"/>
              </p:ext>
            </p:extLst>
          </p:nvPr>
        </p:nvGraphicFramePr>
        <p:xfrm>
          <a:off x="533400" y="1257300"/>
          <a:ext cx="11506200" cy="7319382"/>
        </p:xfrm>
        <a:graphic>
          <a:graphicData uri="http://schemas.openxmlformats.org/drawingml/2006/table">
            <a:tbl>
              <a:tblPr/>
              <a:tblGrid>
                <a:gridCol w="3895271">
                  <a:extLst>
                    <a:ext uri="{9D8B030D-6E8A-4147-A177-3AD203B41FA5}">
                      <a16:colId xmlns:a16="http://schemas.microsoft.com/office/drawing/2014/main" val="934763599"/>
                    </a:ext>
                  </a:extLst>
                </a:gridCol>
                <a:gridCol w="3895271">
                  <a:extLst>
                    <a:ext uri="{9D8B030D-6E8A-4147-A177-3AD203B41FA5}">
                      <a16:colId xmlns:a16="http://schemas.microsoft.com/office/drawing/2014/main" val="2513929316"/>
                    </a:ext>
                  </a:extLst>
                </a:gridCol>
                <a:gridCol w="3715658">
                  <a:extLst>
                    <a:ext uri="{9D8B030D-6E8A-4147-A177-3AD203B41FA5}">
                      <a16:colId xmlns:a16="http://schemas.microsoft.com/office/drawing/2014/main" val="843729088"/>
                    </a:ext>
                  </a:extLst>
                </a:gridCol>
              </a:tblGrid>
              <a:tr h="445560">
                <a:tc>
                  <a:txBody>
                    <a:bodyPr/>
                    <a:lstStyle/>
                    <a:p>
                      <a:pPr>
                        <a:buNone/>
                      </a:pPr>
                      <a:r>
                        <a:rPr lang="en-GB" sz="2000" b="1" dirty="0">
                          <a:solidFill>
                            <a:schemeClr val="bg1"/>
                          </a:solidFill>
                          <a:latin typeface="Times New Roman" panose="02020603050405020304" pitchFamily="18" charset="0"/>
                          <a:cs typeface="Times New Roman" panose="02020603050405020304" pitchFamily="18" charset="0"/>
                        </a:rPr>
                        <a:t>GP/Manager</a:t>
                      </a:r>
                    </a:p>
                  </a:txBody>
                  <a:tcPr marL="27767" marR="27767" marT="13883" marB="13883" anchor="ctr">
                    <a:lnL>
                      <a:noFill/>
                    </a:lnL>
                    <a:lnR>
                      <a:noFill/>
                    </a:lnR>
                    <a:lnT>
                      <a:noFill/>
                    </a:lnT>
                    <a:lnB w="12700" cap="flat" cmpd="sng" algn="ctr">
                      <a:solidFill>
                        <a:schemeClr val="tx1"/>
                      </a:solidFill>
                      <a:prstDash val="solid"/>
                      <a:round/>
                      <a:headEnd type="none" w="med" len="med"/>
                      <a:tailEnd type="none" w="med" len="med"/>
                    </a:lnB>
                    <a:solidFill>
                      <a:schemeClr val="tx2"/>
                    </a:solidFill>
                  </a:tcPr>
                </a:tc>
                <a:tc>
                  <a:txBody>
                    <a:bodyPr/>
                    <a:lstStyle/>
                    <a:p>
                      <a:pPr>
                        <a:buNone/>
                      </a:pPr>
                      <a:r>
                        <a:rPr lang="en-GB" sz="2000" b="1" dirty="0">
                          <a:solidFill>
                            <a:schemeClr val="bg1"/>
                          </a:solidFill>
                          <a:latin typeface="Times New Roman" panose="02020603050405020304" pitchFamily="18" charset="0"/>
                          <a:cs typeface="Times New Roman" panose="02020603050405020304" pitchFamily="18" charset="0"/>
                        </a:rPr>
                        <a:t>Strategy</a:t>
                      </a:r>
                    </a:p>
                  </a:txBody>
                  <a:tcPr marL="27767" marR="27767" marT="13883" marB="13883" anchor="ctr">
                    <a:lnL>
                      <a:noFill/>
                    </a:lnL>
                    <a:lnR>
                      <a:noFill/>
                    </a:lnR>
                    <a:lnT>
                      <a:noFill/>
                    </a:lnT>
                    <a:lnB w="12700" cap="flat" cmpd="sng" algn="ctr">
                      <a:solidFill>
                        <a:schemeClr val="tx1"/>
                      </a:solidFill>
                      <a:prstDash val="solid"/>
                      <a:round/>
                      <a:headEnd type="none" w="med" len="med"/>
                      <a:tailEnd type="none" w="med" len="med"/>
                    </a:lnB>
                    <a:solidFill>
                      <a:schemeClr val="tx2"/>
                    </a:solidFill>
                  </a:tcPr>
                </a:tc>
                <a:tc>
                  <a:txBody>
                    <a:bodyPr/>
                    <a:lstStyle/>
                    <a:p>
                      <a:pPr>
                        <a:buNone/>
                      </a:pPr>
                      <a:r>
                        <a:rPr lang="en-GB" sz="2000" b="1" dirty="0">
                          <a:solidFill>
                            <a:schemeClr val="bg1"/>
                          </a:solidFill>
                          <a:latin typeface="Times New Roman" panose="02020603050405020304" pitchFamily="18" charset="0"/>
                          <a:cs typeface="Times New Roman" panose="02020603050405020304" pitchFamily="18" charset="0"/>
                        </a:rPr>
                        <a:t>Duration</a:t>
                      </a:r>
                    </a:p>
                  </a:txBody>
                  <a:tcPr marL="27767" marR="27767" marT="13883" marB="13883" anchor="ctr">
                    <a:lnL>
                      <a:noFill/>
                    </a:lnL>
                    <a:lnR>
                      <a:noFill/>
                    </a:lnR>
                    <a:lnT>
                      <a:noFill/>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711020484"/>
                  </a:ext>
                </a:extLst>
              </a:tr>
              <a:tr h="518024">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Santander Alternative Investments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Asset Backed Corporate Lending Fund II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Q1 2026 – Q1 2027</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8772303"/>
                  </a:ext>
                </a:extLst>
              </a:tr>
              <a:tr h="518024">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RCF</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RCF VIII-Commodities </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Q1 2026-Present </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9654139"/>
                  </a:ext>
                </a:extLst>
              </a:tr>
              <a:tr h="518024">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La Banque </a:t>
                      </a:r>
                      <a:r>
                        <a:rPr lang="en-GB" sz="1700" dirty="0" err="1">
                          <a:solidFill>
                            <a:schemeClr val="tx1"/>
                          </a:solidFill>
                          <a:latin typeface="Times New Roman" panose="02020603050405020304" pitchFamily="18" charset="0"/>
                          <a:cs typeface="Times New Roman" panose="02020603050405020304" pitchFamily="18" charset="0"/>
                        </a:rPr>
                        <a:t>Postale</a:t>
                      </a:r>
                      <a:r>
                        <a:rPr lang="en-GB" sz="1700" dirty="0">
                          <a:solidFill>
                            <a:schemeClr val="tx1"/>
                          </a:solidFill>
                          <a:latin typeface="Times New Roman" panose="02020603050405020304" pitchFamily="18" charset="0"/>
                          <a:cs typeface="Times New Roman" panose="02020603050405020304" pitchFamily="18" charset="0"/>
                        </a:rPr>
                        <a:t> Asset Management</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Flexible Sub IG Infra Debt Fund </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February 2026-February 2027</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2338260"/>
                  </a:ext>
                </a:extLst>
              </a:tr>
              <a:tr h="5180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dirty="0">
                          <a:solidFill>
                            <a:schemeClr val="tx1"/>
                          </a:solidFill>
                          <a:latin typeface="Times New Roman" panose="02020603050405020304" pitchFamily="18" charset="0"/>
                          <a:cs typeface="Times New Roman" panose="02020603050405020304" pitchFamily="18" charset="0"/>
                        </a:rPr>
                        <a:t>La Banque </a:t>
                      </a:r>
                      <a:r>
                        <a:rPr lang="en-GB" sz="1700" dirty="0" err="1">
                          <a:solidFill>
                            <a:schemeClr val="tx1"/>
                          </a:solidFill>
                          <a:latin typeface="Times New Roman" panose="02020603050405020304" pitchFamily="18" charset="0"/>
                          <a:cs typeface="Times New Roman" panose="02020603050405020304" pitchFamily="18" charset="0"/>
                        </a:rPr>
                        <a:t>Postale</a:t>
                      </a:r>
                      <a:r>
                        <a:rPr lang="en-GB" sz="1700" dirty="0">
                          <a:solidFill>
                            <a:schemeClr val="tx1"/>
                          </a:solidFill>
                          <a:latin typeface="Times New Roman" panose="02020603050405020304" pitchFamily="18" charset="0"/>
                          <a:cs typeface="Times New Roman" panose="02020603050405020304" pitchFamily="18" charset="0"/>
                        </a:rPr>
                        <a:t> Asset Management</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Middle Market Direct Lending VII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dirty="0">
                          <a:solidFill>
                            <a:schemeClr val="tx1"/>
                          </a:solidFill>
                          <a:latin typeface="Times New Roman" panose="02020603050405020304" pitchFamily="18" charset="0"/>
                          <a:cs typeface="Times New Roman" panose="02020603050405020304" pitchFamily="18" charset="0"/>
                        </a:rPr>
                        <a:t>February 2026-February 2027</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5549036"/>
                  </a:ext>
                </a:extLst>
              </a:tr>
              <a:tr h="518024">
                <a:tc>
                  <a:txBody>
                    <a:bodyPr/>
                    <a:lstStyle/>
                    <a:p>
                      <a:pPr>
                        <a:buNone/>
                      </a:pPr>
                      <a:r>
                        <a:rPr lang="en-GB" sz="1700" dirty="0" err="1">
                          <a:solidFill>
                            <a:schemeClr val="tx1"/>
                          </a:solidFill>
                          <a:latin typeface="Times New Roman" panose="02020603050405020304" pitchFamily="18" charset="0"/>
                          <a:cs typeface="Times New Roman" panose="02020603050405020304" pitchFamily="18" charset="0"/>
                        </a:rPr>
                        <a:t>Sosteneo</a:t>
                      </a:r>
                      <a:r>
                        <a:rPr lang="en-GB" sz="1700" dirty="0">
                          <a:solidFill>
                            <a:schemeClr val="tx1"/>
                          </a:solidFill>
                          <a:latin typeface="Times New Roman" panose="02020603050405020304" pitchFamily="18" charset="0"/>
                          <a:cs typeface="Times New Roman" panose="02020603050405020304" pitchFamily="18" charset="0"/>
                        </a:rPr>
                        <a:t> Infrastructure Partners </a:t>
                      </a:r>
                      <a:r>
                        <a:rPr lang="en-GB" sz="1700" i="1" dirty="0">
                          <a:solidFill>
                            <a:schemeClr val="tx1"/>
                          </a:solidFill>
                          <a:latin typeface="Times New Roman" panose="02020603050405020304" pitchFamily="18" charset="0"/>
                          <a:cs typeface="Times New Roman" panose="02020603050405020304" pitchFamily="18" charset="0"/>
                        </a:rPr>
                        <a:t>(a part of Generali Investments)</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err="1">
                          <a:solidFill>
                            <a:schemeClr val="tx1"/>
                          </a:solidFill>
                          <a:latin typeface="Times New Roman" panose="02020603050405020304" pitchFamily="18" charset="0"/>
                          <a:cs typeface="Times New Roman" panose="02020603050405020304" pitchFamily="18" charset="0"/>
                        </a:rPr>
                        <a:t>Sosteneo</a:t>
                      </a:r>
                      <a:r>
                        <a:rPr lang="en-GB" sz="1700" dirty="0">
                          <a:solidFill>
                            <a:schemeClr val="tx1"/>
                          </a:solidFill>
                          <a:latin typeface="Times New Roman" panose="02020603050405020304" pitchFamily="18" charset="0"/>
                          <a:cs typeface="Times New Roman" panose="02020603050405020304" pitchFamily="18" charset="0"/>
                        </a:rPr>
                        <a:t> Clean Energy Infrastructure Fund II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March 2026-Present </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482432"/>
                  </a:ext>
                </a:extLst>
              </a:tr>
              <a:tr h="518024">
                <a:tc>
                  <a:txBody>
                    <a:bodyPr/>
                    <a:lstStyle/>
                    <a:p>
                      <a:pPr>
                        <a:buNone/>
                      </a:pPr>
                      <a:r>
                        <a:rPr lang="en-GB" sz="1700" i="0" dirty="0">
                          <a:solidFill>
                            <a:schemeClr val="tx1"/>
                          </a:solidFill>
                          <a:latin typeface="Times New Roman" panose="02020603050405020304" pitchFamily="18" charset="0"/>
                          <a:cs typeface="Times New Roman" panose="02020603050405020304" pitchFamily="18" charset="0"/>
                        </a:rPr>
                        <a:t>Bond Capital</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Bond Fund III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April 2026-Q1 2027</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92579980"/>
                  </a:ext>
                </a:extLst>
              </a:tr>
              <a:tr h="518024">
                <a:tc>
                  <a:txBody>
                    <a:bodyPr/>
                    <a:lstStyle/>
                    <a:p>
                      <a:pPr>
                        <a:buNone/>
                      </a:pPr>
                      <a:r>
                        <a:rPr lang="en-GB" sz="1700" i="0" dirty="0">
                          <a:solidFill>
                            <a:schemeClr val="tx1"/>
                          </a:solidFill>
                          <a:latin typeface="Times New Roman" panose="02020603050405020304" pitchFamily="18" charset="0"/>
                          <a:cs typeface="Times New Roman" panose="02020603050405020304" pitchFamily="18" charset="0"/>
                        </a:rPr>
                        <a:t>Columna Capital</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European Private Equity Fund IV</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May 2026-May 2027 </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0976812"/>
                  </a:ext>
                </a:extLst>
              </a:tr>
              <a:tr h="518024">
                <a:tc>
                  <a:txBody>
                    <a:bodyPr/>
                    <a:lstStyle/>
                    <a:p>
                      <a:pPr>
                        <a:buNone/>
                      </a:pPr>
                      <a:r>
                        <a:rPr lang="en-GB" sz="1700" i="0" dirty="0">
                          <a:solidFill>
                            <a:schemeClr val="tx1"/>
                          </a:solidFill>
                          <a:latin typeface="Times New Roman" panose="02020603050405020304" pitchFamily="18" charset="0"/>
                          <a:cs typeface="Times New Roman" panose="02020603050405020304" pitchFamily="18" charset="0"/>
                        </a:rPr>
                        <a:t>Claret Capital</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Venture Debt Fund IV (SMA)</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September 2026</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3307671"/>
                  </a:ext>
                </a:extLst>
              </a:tr>
              <a:tr h="518024">
                <a:tc>
                  <a:txBody>
                    <a:bodyPr/>
                    <a:lstStyle/>
                    <a:p>
                      <a:pPr>
                        <a:buNone/>
                      </a:pPr>
                      <a:r>
                        <a:rPr lang="en-GB" sz="1700" i="0" dirty="0">
                          <a:solidFill>
                            <a:schemeClr val="tx1"/>
                          </a:solidFill>
                          <a:latin typeface="Times New Roman" panose="02020603050405020304" pitchFamily="18" charset="0"/>
                          <a:cs typeface="Times New Roman" panose="02020603050405020304" pitchFamily="18" charset="0"/>
                        </a:rPr>
                        <a:t>CenterSquare</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CenterSquare Value Add Fund IV &amp; related co-investments (SMA)</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September 2026</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7573920"/>
                  </a:ext>
                </a:extLst>
              </a:tr>
              <a:tr h="518024">
                <a:tc>
                  <a:txBody>
                    <a:bodyPr/>
                    <a:lstStyle/>
                    <a:p>
                      <a:pPr>
                        <a:buNone/>
                      </a:pPr>
                      <a:r>
                        <a:rPr lang="en-GB" sz="1700" i="0" dirty="0">
                          <a:solidFill>
                            <a:schemeClr val="tx1"/>
                          </a:solidFill>
                          <a:latin typeface="Times New Roman" panose="02020603050405020304" pitchFamily="18" charset="0"/>
                          <a:cs typeface="Times New Roman" panose="02020603050405020304" pitchFamily="18" charset="0"/>
                        </a:rPr>
                        <a:t>Tabular Capital</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err="1">
                          <a:solidFill>
                            <a:schemeClr val="tx1"/>
                          </a:solidFill>
                          <a:latin typeface="Times New Roman" panose="02020603050405020304" pitchFamily="18" charset="0"/>
                          <a:ea typeface="+mn-ea"/>
                          <a:cs typeface="Times New Roman" panose="02020603050405020304" pitchFamily="18" charset="0"/>
                        </a:rPr>
                        <a:t>TabCap</a:t>
                      </a:r>
                      <a:r>
                        <a:rPr lang="en-GB" sz="1700" kern="1200" dirty="0">
                          <a:solidFill>
                            <a:schemeClr val="tx1"/>
                          </a:solidFill>
                          <a:latin typeface="Times New Roman" panose="02020603050405020304" pitchFamily="18" charset="0"/>
                          <a:ea typeface="+mn-ea"/>
                          <a:cs typeface="Times New Roman" panose="02020603050405020304" pitchFamily="18" charset="0"/>
                        </a:rPr>
                        <a:t> Balanced Credit Fund (TBAL)</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Present</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0533464"/>
                  </a:ext>
                </a:extLst>
              </a:tr>
              <a:tr h="5180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i="0" dirty="0">
                          <a:solidFill>
                            <a:schemeClr val="tx1"/>
                          </a:solidFill>
                          <a:latin typeface="Times New Roman" panose="02020603050405020304" pitchFamily="18" charset="0"/>
                          <a:cs typeface="Times New Roman" panose="02020603050405020304" pitchFamily="18" charset="0"/>
                        </a:rPr>
                        <a:t>Tabular Capital</a:t>
                      </a:r>
                    </a:p>
                    <a:p>
                      <a:pPr>
                        <a:buNone/>
                      </a:pPr>
                      <a:endParaRPr lang="en-GB" sz="1700" i="0" dirty="0">
                        <a:solidFill>
                          <a:schemeClr val="tx1"/>
                        </a:solidFill>
                        <a:latin typeface="Times New Roman" panose="02020603050405020304" pitchFamily="18" charset="0"/>
                        <a:cs typeface="Times New Roman" panose="02020603050405020304" pitchFamily="18" charset="0"/>
                      </a:endParaRP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err="1">
                          <a:solidFill>
                            <a:schemeClr val="tx1"/>
                          </a:solidFill>
                          <a:latin typeface="Times New Roman" panose="02020603050405020304" pitchFamily="18" charset="0"/>
                          <a:ea typeface="+mn-ea"/>
                          <a:cs typeface="Times New Roman" panose="02020603050405020304" pitchFamily="18" charset="0"/>
                        </a:rPr>
                        <a:t>TabCap</a:t>
                      </a:r>
                      <a:r>
                        <a:rPr lang="en-GB" sz="1700" kern="1200" dirty="0">
                          <a:solidFill>
                            <a:schemeClr val="tx1"/>
                          </a:solidFill>
                          <a:latin typeface="Times New Roman" panose="02020603050405020304" pitchFamily="18" charset="0"/>
                          <a:ea typeface="+mn-ea"/>
                          <a:cs typeface="Times New Roman" panose="02020603050405020304" pitchFamily="18" charset="0"/>
                        </a:rPr>
                        <a:t> Structured Credit Income Fund (TSCI)</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Present</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4873638"/>
                  </a:ext>
                </a:extLst>
              </a:tr>
              <a:tr h="5180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i="0" dirty="0">
                          <a:solidFill>
                            <a:schemeClr val="tx1"/>
                          </a:solidFill>
                          <a:latin typeface="Times New Roman" panose="02020603050405020304" pitchFamily="18" charset="0"/>
                          <a:cs typeface="Times New Roman" panose="02020603050405020304" pitchFamily="18" charset="0"/>
                        </a:rPr>
                        <a:t>Tabular Capital</a:t>
                      </a:r>
                    </a:p>
                    <a:p>
                      <a:pPr>
                        <a:buNone/>
                      </a:pPr>
                      <a:endParaRPr lang="en-GB" sz="1700" i="0" dirty="0">
                        <a:solidFill>
                          <a:schemeClr val="tx1"/>
                        </a:solidFill>
                        <a:latin typeface="Times New Roman" panose="02020603050405020304" pitchFamily="18" charset="0"/>
                        <a:cs typeface="Times New Roman" panose="02020603050405020304" pitchFamily="18" charset="0"/>
                      </a:endParaRP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err="1">
                          <a:solidFill>
                            <a:schemeClr val="tx1"/>
                          </a:solidFill>
                          <a:latin typeface="Times New Roman" panose="02020603050405020304" pitchFamily="18" charset="0"/>
                          <a:ea typeface="+mn-ea"/>
                          <a:cs typeface="Times New Roman" panose="02020603050405020304" pitchFamily="18" charset="0"/>
                        </a:rPr>
                        <a:t>TabCap</a:t>
                      </a:r>
                      <a:r>
                        <a:rPr lang="en-GB" sz="1700" kern="1200" dirty="0">
                          <a:solidFill>
                            <a:schemeClr val="tx1"/>
                          </a:solidFill>
                          <a:latin typeface="Times New Roman" panose="02020603050405020304" pitchFamily="18" charset="0"/>
                          <a:ea typeface="+mn-ea"/>
                          <a:cs typeface="Times New Roman" panose="02020603050405020304" pitchFamily="18" charset="0"/>
                        </a:rPr>
                        <a:t> Macro Credit Opportunities Fund (TMAC)</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Present</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799339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700" i="0" dirty="0">
                          <a:solidFill>
                            <a:schemeClr val="tx1"/>
                          </a:solidFill>
                          <a:latin typeface="Times New Roman" panose="02020603050405020304" pitchFamily="18" charset="0"/>
                          <a:cs typeface="Times New Roman" panose="02020603050405020304" pitchFamily="18" charset="0"/>
                        </a:rPr>
                        <a:t>Tabular Capital</a:t>
                      </a:r>
                    </a:p>
                    <a:p>
                      <a:pPr>
                        <a:buNone/>
                      </a:pPr>
                      <a:endParaRPr lang="en-GB" sz="1700" i="0" dirty="0">
                        <a:solidFill>
                          <a:schemeClr val="tx1"/>
                        </a:solidFill>
                        <a:latin typeface="Times New Roman" panose="02020603050405020304" pitchFamily="18" charset="0"/>
                        <a:cs typeface="Times New Roman" panose="02020603050405020304" pitchFamily="18" charset="0"/>
                      </a:endParaRP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buNone/>
                      </a:pPr>
                      <a:r>
                        <a:rPr lang="en-GB" sz="1700" kern="1200" dirty="0" err="1">
                          <a:solidFill>
                            <a:schemeClr val="tx1"/>
                          </a:solidFill>
                          <a:latin typeface="Times New Roman" panose="02020603050405020304" pitchFamily="18" charset="0"/>
                          <a:ea typeface="+mn-ea"/>
                          <a:cs typeface="Times New Roman" panose="02020603050405020304" pitchFamily="18" charset="0"/>
                        </a:rPr>
                        <a:t>TabCap</a:t>
                      </a:r>
                      <a:r>
                        <a:rPr lang="en-GB" sz="1700" kern="1200" dirty="0">
                          <a:solidFill>
                            <a:schemeClr val="tx1"/>
                          </a:solidFill>
                          <a:latin typeface="Times New Roman" panose="02020603050405020304" pitchFamily="18" charset="0"/>
                          <a:ea typeface="+mn-ea"/>
                          <a:cs typeface="Times New Roman" panose="02020603050405020304" pitchFamily="18" charset="0"/>
                        </a:rPr>
                        <a:t> Liquid Credit Income UCITS Fund (TLIQ)</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GB" sz="1700" dirty="0">
                          <a:solidFill>
                            <a:schemeClr val="tx1"/>
                          </a:solidFill>
                          <a:latin typeface="Times New Roman" panose="02020603050405020304" pitchFamily="18" charset="0"/>
                          <a:cs typeface="Times New Roman" panose="02020603050405020304" pitchFamily="18" charset="0"/>
                        </a:rPr>
                        <a:t>Present</a:t>
                      </a:r>
                    </a:p>
                  </a:txBody>
                  <a:tcPr marL="27767" marR="27767" marT="13883" marB="1388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6157315"/>
                  </a:ext>
                </a:extLst>
              </a:tr>
            </a:tbl>
          </a:graphicData>
        </a:graphic>
      </p:graphicFrame>
    </p:spTree>
    <p:extLst>
      <p:ext uri="{BB962C8B-B14F-4D97-AF65-F5344CB8AC3E}">
        <p14:creationId xmlns:p14="http://schemas.microsoft.com/office/powerpoint/2010/main" val="1491013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3"/>
            <a:stretch>
              <a:fillRect t="-208873" b="-428777"/>
            </a:stretch>
          </a:blipFill>
        </p:spPr>
        <p:txBody>
          <a:bodyPr/>
          <a:lstStyle/>
          <a:p>
            <a:endParaRPr lang="en-US"/>
          </a:p>
        </p:txBody>
      </p:sp>
      <p:sp>
        <p:nvSpPr>
          <p:cNvPr id="4" name="Freeform 4"/>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4"/>
            <a:stretch>
              <a:fillRect l="-4" t="-19787"/>
            </a:stretch>
          </a:blipFill>
        </p:spPr>
        <p:txBody>
          <a:bodyPr/>
          <a:lstStyle/>
          <a:p>
            <a:endParaRPr lang="en-US"/>
          </a:p>
        </p:txBody>
      </p:sp>
      <p:sp>
        <p:nvSpPr>
          <p:cNvPr id="5" name="Freeform 5"/>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4"/>
            <a:stretch>
              <a:fillRect t="-19791" r="-8690"/>
            </a:stretch>
          </a:blipFill>
        </p:spPr>
        <p:txBody>
          <a:bodyPr/>
          <a:lstStyle/>
          <a:p>
            <a:endParaRPr lang="en-US"/>
          </a:p>
        </p:txBody>
      </p:sp>
      <p:sp>
        <p:nvSpPr>
          <p:cNvPr id="6" name="TextBox 6"/>
          <p:cNvSpPr txBox="1"/>
          <p:nvPr/>
        </p:nvSpPr>
        <p:spPr>
          <a:xfrm>
            <a:off x="0" y="4687500"/>
            <a:ext cx="18288000" cy="1205103"/>
          </a:xfrm>
          <a:prstGeom prst="rect">
            <a:avLst/>
          </a:prstGeom>
        </p:spPr>
        <p:txBody>
          <a:bodyPr wrap="square" lIns="0" tIns="0" rIns="0" bIns="0" rtlCol="0" anchor="t">
            <a:spAutoFit/>
          </a:bodyPr>
          <a:lstStyle/>
          <a:p>
            <a:pPr algn="ctr">
              <a:lnSpc>
                <a:spcPts val="9743"/>
              </a:lnSpc>
            </a:pPr>
            <a:r>
              <a:rPr lang="en-US" sz="6959" b="1" spc="689" dirty="0">
                <a:solidFill>
                  <a:srgbClr val="FFFFFF"/>
                </a:solidFill>
                <a:latin typeface="League Spartan"/>
                <a:ea typeface="League Spartan"/>
                <a:cs typeface="League Spartan"/>
                <a:sym typeface="League Spartan"/>
              </a:rPr>
              <a:t>AA TEAM BIOS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3"/>
            <a:stretch>
              <a:fillRect t="-208873" b="-428777"/>
            </a:stretch>
          </a:blipFill>
        </p:spPr>
        <p:txBody>
          <a:bodyPr/>
          <a:lstStyle/>
          <a:p>
            <a:endParaRPr lang="en-US"/>
          </a:p>
        </p:txBody>
      </p:sp>
      <p:sp>
        <p:nvSpPr>
          <p:cNvPr id="4" name="Freeform 4"/>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4"/>
            <a:stretch>
              <a:fillRect l="-4" t="-19787"/>
            </a:stretch>
          </a:blipFill>
        </p:spPr>
        <p:txBody>
          <a:bodyPr/>
          <a:lstStyle/>
          <a:p>
            <a:endParaRPr lang="en-US"/>
          </a:p>
        </p:txBody>
      </p:sp>
      <p:sp>
        <p:nvSpPr>
          <p:cNvPr id="5" name="Freeform 5"/>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4"/>
            <a:stretch>
              <a:fillRect t="-19791" r="-8690"/>
            </a:stretch>
          </a:blipFill>
        </p:spPr>
        <p:txBody>
          <a:bodyPr/>
          <a:lstStyle/>
          <a:p>
            <a:endParaRPr lang="en-US"/>
          </a:p>
        </p:txBody>
      </p:sp>
      <p:sp>
        <p:nvSpPr>
          <p:cNvPr id="6" name="TextBox 6"/>
          <p:cNvSpPr txBox="1"/>
          <p:nvPr/>
        </p:nvSpPr>
        <p:spPr>
          <a:xfrm>
            <a:off x="-1" y="4687500"/>
            <a:ext cx="18288001" cy="1205103"/>
          </a:xfrm>
          <a:prstGeom prst="rect">
            <a:avLst/>
          </a:prstGeom>
        </p:spPr>
        <p:txBody>
          <a:bodyPr wrap="square" lIns="0" tIns="0" rIns="0" bIns="0" rtlCol="0" anchor="t">
            <a:spAutoFit/>
          </a:bodyPr>
          <a:lstStyle/>
          <a:p>
            <a:pPr algn="ctr">
              <a:lnSpc>
                <a:spcPts val="9743"/>
              </a:lnSpc>
            </a:pPr>
            <a:r>
              <a:rPr lang="en-US" sz="6959" b="1" spc="689" dirty="0">
                <a:solidFill>
                  <a:srgbClr val="FFFFFF"/>
                </a:solidFill>
                <a:latin typeface="League Spartan"/>
                <a:ea typeface="League Spartan"/>
                <a:cs typeface="League Spartan"/>
                <a:sym typeface="League Spartan"/>
              </a:rPr>
              <a:t>EUROPE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6FAFF"/>
        </a:solidFill>
        <a:effectLst/>
      </p:bgPr>
    </p:bg>
    <p:spTree>
      <p:nvGrpSpPr>
        <p:cNvPr id="1" name="">
          <a:extLst>
            <a:ext uri="{FF2B5EF4-FFF2-40B4-BE49-F238E27FC236}">
              <a16:creationId xmlns:a16="http://schemas.microsoft.com/office/drawing/2014/main" id="{1B2B23A7-2B4C-EE36-8F5F-93033FEB8FE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4053E787-90D4-882A-2E70-2B1F61B00CAF}"/>
              </a:ext>
            </a:extLst>
          </p:cNvPr>
          <p:cNvGrpSpPr>
            <a:grpSpLocks noChangeAspect="1"/>
          </p:cNvGrpSpPr>
          <p:nvPr/>
        </p:nvGrpSpPr>
        <p:grpSpPr>
          <a:xfrm>
            <a:off x="12152547" y="489433"/>
            <a:ext cx="4646324" cy="4625645"/>
            <a:chOff x="0" y="0"/>
            <a:chExt cx="6195098" cy="6167526"/>
          </a:xfrm>
        </p:grpSpPr>
        <p:sp>
          <p:nvSpPr>
            <p:cNvPr id="4" name="Freeform 4">
              <a:extLst>
                <a:ext uri="{FF2B5EF4-FFF2-40B4-BE49-F238E27FC236}">
                  <a16:creationId xmlns:a16="http://schemas.microsoft.com/office/drawing/2014/main" id="{9C44A436-C17B-4D7B-1122-03B9B2C47696}"/>
                </a:ext>
              </a:extLst>
            </p:cNvPr>
            <p:cNvSpPr/>
            <p:nvPr/>
          </p:nvSpPr>
          <p:spPr>
            <a:xfrm>
              <a:off x="-138684" y="0"/>
              <a:ext cx="6472174" cy="6167628"/>
            </a:xfrm>
            <a:custGeom>
              <a:avLst/>
              <a:gdLst/>
              <a:ahLst/>
              <a:cxnLst/>
              <a:rect l="l" t="t" r="r" b="b"/>
              <a:pathLst>
                <a:path w="6472174" h="6167628">
                  <a:moveTo>
                    <a:pt x="3250057" y="0"/>
                  </a:moveTo>
                  <a:cubicBezTo>
                    <a:pt x="3245485" y="0"/>
                    <a:pt x="3240913" y="0"/>
                    <a:pt x="3236341" y="0"/>
                  </a:cubicBezTo>
                  <a:cubicBezTo>
                    <a:pt x="3231769" y="0"/>
                    <a:pt x="3227197" y="0"/>
                    <a:pt x="3222625" y="0"/>
                  </a:cubicBezTo>
                  <a:cubicBezTo>
                    <a:pt x="2122678" y="0"/>
                    <a:pt x="1105535" y="585851"/>
                    <a:pt x="554101" y="1537970"/>
                  </a:cubicBezTo>
                  <a:cubicBezTo>
                    <a:pt x="254" y="2494026"/>
                    <a:pt x="0" y="3673602"/>
                    <a:pt x="554101" y="4629658"/>
                  </a:cubicBezTo>
                  <a:cubicBezTo>
                    <a:pt x="1105662" y="5581904"/>
                    <a:pt x="2122551" y="6167628"/>
                    <a:pt x="3222371" y="6167628"/>
                  </a:cubicBezTo>
                  <a:cubicBezTo>
                    <a:pt x="3226943" y="6167628"/>
                    <a:pt x="3231515" y="6167628"/>
                    <a:pt x="3236087" y="6167628"/>
                  </a:cubicBezTo>
                  <a:cubicBezTo>
                    <a:pt x="3240659" y="6167628"/>
                    <a:pt x="3245231" y="6167628"/>
                    <a:pt x="3249803" y="6167628"/>
                  </a:cubicBezTo>
                  <a:cubicBezTo>
                    <a:pt x="4349623" y="6167628"/>
                    <a:pt x="5366512" y="5581777"/>
                    <a:pt x="5918073" y="4629658"/>
                  </a:cubicBezTo>
                  <a:cubicBezTo>
                    <a:pt x="6471920" y="3673602"/>
                    <a:pt x="6472174" y="2494026"/>
                    <a:pt x="5918073" y="1537970"/>
                  </a:cubicBezTo>
                  <a:cubicBezTo>
                    <a:pt x="5366766" y="585724"/>
                    <a:pt x="4349750" y="0"/>
                    <a:pt x="3250057" y="0"/>
                  </a:cubicBezTo>
                  <a:close/>
                </a:path>
              </a:pathLst>
            </a:custGeom>
            <a:blipFill>
              <a:blip r:embed="rId3"/>
              <a:stretch>
                <a:fillRect l="-2236" t="-2769" r="-2237" b="-2767"/>
              </a:stretch>
            </a:blipFill>
          </p:spPr>
          <p:txBody>
            <a:bodyPr/>
            <a:lstStyle/>
            <a:p>
              <a:endParaRPr lang="en-US"/>
            </a:p>
          </p:txBody>
        </p:sp>
      </p:grpSp>
      <p:sp>
        <p:nvSpPr>
          <p:cNvPr id="6" name="TextBox 5">
            <a:extLst>
              <a:ext uri="{FF2B5EF4-FFF2-40B4-BE49-F238E27FC236}">
                <a16:creationId xmlns:a16="http://schemas.microsoft.com/office/drawing/2014/main" id="{94B86A33-D09C-7FA5-AB66-CAD4D346F543}"/>
              </a:ext>
            </a:extLst>
          </p:cNvPr>
          <p:cNvSpPr txBox="1"/>
          <p:nvPr/>
        </p:nvSpPr>
        <p:spPr>
          <a:xfrm>
            <a:off x="380363" y="836268"/>
            <a:ext cx="6591300" cy="1631216"/>
          </a:xfrm>
          <a:prstGeom prst="rect">
            <a:avLst/>
          </a:prstGeom>
          <a:noFill/>
        </p:spPr>
        <p:txBody>
          <a:bodyPr wrap="square" rtlCol="0">
            <a:spAutoFit/>
          </a:bodyPr>
          <a:lstStyle/>
          <a:p>
            <a:r>
              <a:rPr lang="en-GB" sz="10000" dirty="0">
                <a:solidFill>
                  <a:srgbClr val="145FF6"/>
                </a:solidFill>
                <a:latin typeface="Neue Machina"/>
                <a:cs typeface="Neue Machina"/>
              </a:rPr>
              <a:t>ALVARO</a:t>
            </a:r>
          </a:p>
        </p:txBody>
      </p:sp>
      <p:sp>
        <p:nvSpPr>
          <p:cNvPr id="11" name="TextBox 10">
            <a:extLst>
              <a:ext uri="{FF2B5EF4-FFF2-40B4-BE49-F238E27FC236}">
                <a16:creationId xmlns:a16="http://schemas.microsoft.com/office/drawing/2014/main" id="{FDB5A5BD-7C44-80FB-1B76-61DB3D5A5E57}"/>
              </a:ext>
            </a:extLst>
          </p:cNvPr>
          <p:cNvSpPr txBox="1"/>
          <p:nvPr/>
        </p:nvSpPr>
        <p:spPr>
          <a:xfrm>
            <a:off x="382314" y="2216884"/>
            <a:ext cx="8380686" cy="1631216"/>
          </a:xfrm>
          <a:prstGeom prst="rect">
            <a:avLst/>
          </a:prstGeom>
          <a:noFill/>
        </p:spPr>
        <p:txBody>
          <a:bodyPr wrap="square" rtlCol="0">
            <a:spAutoFit/>
          </a:bodyPr>
          <a:lstStyle/>
          <a:p>
            <a:r>
              <a:rPr lang="en-GB" sz="10000" dirty="0">
                <a:solidFill>
                  <a:srgbClr val="145FF6"/>
                </a:solidFill>
                <a:latin typeface="Neue Machina"/>
                <a:cs typeface="Neue Machina"/>
              </a:rPr>
              <a:t>PERNAS</a:t>
            </a:r>
          </a:p>
        </p:txBody>
      </p:sp>
      <p:sp>
        <p:nvSpPr>
          <p:cNvPr id="13" name="TextBox 12">
            <a:extLst>
              <a:ext uri="{FF2B5EF4-FFF2-40B4-BE49-F238E27FC236}">
                <a16:creationId xmlns:a16="http://schemas.microsoft.com/office/drawing/2014/main" id="{5806A219-0F02-2783-5EBF-3EEAD79E463D}"/>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SPAIN DISTRIBUTION</a:t>
            </a:r>
          </a:p>
        </p:txBody>
      </p:sp>
      <p:sp>
        <p:nvSpPr>
          <p:cNvPr id="14" name="TextBox 8">
            <a:extLst>
              <a:ext uri="{FF2B5EF4-FFF2-40B4-BE49-F238E27FC236}">
                <a16:creationId xmlns:a16="http://schemas.microsoft.com/office/drawing/2014/main" id="{AFF2BEEE-A682-69BA-BA97-AE1673EF394D}"/>
              </a:ext>
            </a:extLst>
          </p:cNvPr>
          <p:cNvSpPr txBox="1"/>
          <p:nvPr/>
        </p:nvSpPr>
        <p:spPr>
          <a:xfrm>
            <a:off x="560900" y="5674958"/>
            <a:ext cx="17464050" cy="4114844"/>
          </a:xfrm>
          <a:prstGeom prst="rect">
            <a:avLst/>
          </a:prstGeom>
        </p:spPr>
        <p:txBody>
          <a:bodyPr wrap="square" lIns="0" tIns="0" rIns="0" bIns="0" rtlCol="0" anchor="t">
            <a:spAutoFit/>
          </a:bodyPr>
          <a:lstStyle/>
          <a:p>
            <a:pPr>
              <a:lnSpc>
                <a:spcPts val="3299"/>
              </a:lnSpc>
            </a:pPr>
            <a:r>
              <a:rPr lang="en-US" sz="2340" dirty="0">
                <a:solidFill>
                  <a:srgbClr val="145FF6"/>
                </a:solidFill>
                <a:latin typeface="Canva Sans"/>
                <a:ea typeface="Canva Sans"/>
                <a:cs typeface="Canva Sans"/>
                <a:sym typeface="Canva Sans"/>
              </a:rPr>
              <a:t>Alvaro Pernas began his career at Banco Santander de Negocios in Madrid in 1987 where he ran the Fixed Income Sales desk. He moved to London in 1991 to join the Morgan Stanley Fixed Income Division where he set up and ran the Iberia &amp; Greece Fixed Income sales team (Credit and rates) until 2006 when he left to set up </a:t>
            </a:r>
            <a:r>
              <a:rPr lang="en-US" sz="2340" dirty="0" err="1">
                <a:solidFill>
                  <a:srgbClr val="145FF6"/>
                </a:solidFill>
                <a:latin typeface="Canva Sans"/>
                <a:ea typeface="Canva Sans"/>
                <a:cs typeface="Canva Sans"/>
                <a:sym typeface="Canva Sans"/>
              </a:rPr>
              <a:t>Bretema</a:t>
            </a:r>
            <a:r>
              <a:rPr lang="en-US" sz="2340" dirty="0">
                <a:solidFill>
                  <a:srgbClr val="145FF6"/>
                </a:solidFill>
                <a:latin typeface="Canva Sans"/>
                <a:ea typeface="Canva Sans"/>
                <a:cs typeface="Canva Sans"/>
                <a:sym typeface="Canva Sans"/>
              </a:rPr>
              <a:t> Capital Advisors. Alvaro joined Marine Capital, a shipping specialist FCA registered fund manager as a partner and Director in 2007 until his departure in 2021. He also held a position as Director in Eclipse Shipping until May 2023. </a:t>
            </a:r>
          </a:p>
          <a:p>
            <a:pPr>
              <a:lnSpc>
                <a:spcPts val="3299"/>
              </a:lnSpc>
            </a:pPr>
            <a:endParaRPr lang="en-US" sz="2340" dirty="0">
              <a:solidFill>
                <a:srgbClr val="145FF6"/>
              </a:solidFill>
              <a:latin typeface="Canva Sans"/>
              <a:ea typeface="Canva Sans"/>
              <a:cs typeface="Canva Sans"/>
              <a:sym typeface="Canva Sans"/>
            </a:endParaRPr>
          </a:p>
          <a:p>
            <a:pPr>
              <a:lnSpc>
                <a:spcPts val="3299"/>
              </a:lnSpc>
            </a:pPr>
            <a:r>
              <a:rPr lang="en-US" sz="2340" dirty="0">
                <a:solidFill>
                  <a:srgbClr val="145FF6"/>
                </a:solidFill>
                <a:latin typeface="Canva Sans"/>
                <a:ea typeface="Canva Sans"/>
                <a:cs typeface="Canva Sans"/>
                <a:sym typeface="Canva Sans"/>
              </a:rPr>
              <a:t>Alvaro holds a Law Degree and an Economics Degree</a:t>
            </a:r>
            <a:r>
              <a:rPr lang="en-US" sz="2340" dirty="0">
                <a:solidFill>
                  <a:srgbClr val="000000"/>
                </a:solidFill>
                <a:latin typeface="Canva Sans"/>
                <a:ea typeface="Canva Sans"/>
                <a:cs typeface="Canva Sans"/>
                <a:sym typeface="Canva Sans"/>
              </a:rPr>
              <a:t> </a:t>
            </a:r>
            <a:r>
              <a:rPr lang="en-US" sz="2340" dirty="0">
                <a:solidFill>
                  <a:srgbClr val="145FF6"/>
                </a:solidFill>
                <a:latin typeface="Canva Sans"/>
                <a:ea typeface="Canva Sans"/>
                <a:cs typeface="Canva Sans"/>
                <a:sym typeface="Canva Sans"/>
              </a:rPr>
              <a:t>from</a:t>
            </a:r>
            <a:r>
              <a:rPr lang="en-US" sz="2340" dirty="0">
                <a:solidFill>
                  <a:srgbClr val="000000"/>
                </a:solidFill>
                <a:latin typeface="Canva Sans"/>
                <a:ea typeface="Canva Sans"/>
                <a:cs typeface="Canva Sans"/>
                <a:sym typeface="Canva Sans"/>
              </a:rPr>
              <a:t> </a:t>
            </a:r>
            <a:r>
              <a:rPr lang="en-US" sz="2340" dirty="0">
                <a:solidFill>
                  <a:srgbClr val="145FF6"/>
                </a:solidFill>
                <a:latin typeface="Canva Sans"/>
                <a:ea typeface="Canva Sans"/>
                <a:cs typeface="Canva Sans"/>
                <a:sym typeface="Canva Sans"/>
              </a:rPr>
              <a:t>the</a:t>
            </a:r>
            <a:r>
              <a:rPr lang="en-US" sz="2340" dirty="0">
                <a:solidFill>
                  <a:srgbClr val="000000"/>
                </a:solidFill>
                <a:latin typeface="Canva Sans"/>
                <a:ea typeface="Canva Sans"/>
                <a:cs typeface="Canva Sans"/>
                <a:sym typeface="Canva Sans"/>
              </a:rPr>
              <a:t> </a:t>
            </a:r>
            <a:r>
              <a:rPr lang="en-US" sz="2340" dirty="0">
                <a:solidFill>
                  <a:srgbClr val="145FF6"/>
                </a:solidFill>
                <a:latin typeface="Canva Sans"/>
                <a:ea typeface="Canva Sans"/>
                <a:cs typeface="Canva Sans"/>
                <a:sym typeface="Canva Sans"/>
              </a:rPr>
              <a:t>Universidad</a:t>
            </a:r>
            <a:r>
              <a:rPr lang="en-US" sz="2340" dirty="0">
                <a:solidFill>
                  <a:srgbClr val="000000"/>
                </a:solidFill>
                <a:latin typeface="Canva Sans"/>
                <a:ea typeface="Canva Sans"/>
                <a:cs typeface="Canva Sans"/>
                <a:sym typeface="Canva Sans"/>
              </a:rPr>
              <a:t> </a:t>
            </a:r>
            <a:r>
              <a:rPr lang="en-US" sz="2340" dirty="0">
                <a:solidFill>
                  <a:srgbClr val="145FF6"/>
                </a:solidFill>
                <a:latin typeface="Canva Sans"/>
                <a:ea typeface="Canva Sans"/>
                <a:cs typeface="Canva Sans"/>
                <a:sym typeface="Canva Sans"/>
              </a:rPr>
              <a:t>Pontificia</a:t>
            </a:r>
            <a:r>
              <a:rPr lang="en-US" sz="2340" dirty="0">
                <a:solidFill>
                  <a:srgbClr val="000000"/>
                </a:solidFill>
                <a:latin typeface="Canva Sans"/>
                <a:ea typeface="Canva Sans"/>
                <a:cs typeface="Canva Sans"/>
                <a:sym typeface="Canva Sans"/>
              </a:rPr>
              <a:t> </a:t>
            </a:r>
            <a:r>
              <a:rPr lang="en-US" sz="2340" dirty="0" err="1">
                <a:solidFill>
                  <a:srgbClr val="145FF6"/>
                </a:solidFill>
                <a:latin typeface="Canva Sans"/>
                <a:ea typeface="Canva Sans"/>
                <a:cs typeface="Canva Sans"/>
                <a:sym typeface="Canva Sans"/>
              </a:rPr>
              <a:t>Comillas</a:t>
            </a:r>
            <a:r>
              <a:rPr lang="en-US" sz="2340" dirty="0">
                <a:solidFill>
                  <a:srgbClr val="145FF6"/>
                </a:solidFill>
                <a:latin typeface="Canva Sans"/>
                <a:ea typeface="Canva Sans"/>
                <a:cs typeface="Canva Sans"/>
                <a:sym typeface="Canva Sans"/>
              </a:rPr>
              <a:t>-ICADE.</a:t>
            </a:r>
          </a:p>
          <a:p>
            <a:pPr>
              <a:lnSpc>
                <a:spcPts val="3100"/>
              </a:lnSpc>
            </a:pPr>
            <a:endParaRPr lang="en-US" sz="2340" dirty="0">
              <a:solidFill>
                <a:srgbClr val="145FF6"/>
              </a:solidFill>
              <a:latin typeface="Canva Sans"/>
              <a:ea typeface="Canva Sans"/>
              <a:cs typeface="Canva Sans"/>
              <a:sym typeface="Canva Sans"/>
            </a:endParaRPr>
          </a:p>
          <a:p>
            <a:endParaRPr lang="en-GB" sz="2340" dirty="0">
              <a:solidFill>
                <a:srgbClr val="145FF6"/>
              </a:solidFill>
              <a:latin typeface="Canva Sans"/>
              <a:ea typeface="Canva Sans"/>
              <a:cs typeface="Canva Sans"/>
            </a:endParaRPr>
          </a:p>
          <a:p>
            <a:pPr algn="l">
              <a:lnSpc>
                <a:spcPts val="3299"/>
              </a:lnSpc>
            </a:pPr>
            <a:endParaRPr lang="en-US" sz="2340" dirty="0">
              <a:solidFill>
                <a:srgbClr val="145FF6"/>
              </a:solidFill>
              <a:latin typeface="Canva Sans"/>
              <a:ea typeface="Canva Sans"/>
              <a:cs typeface="Canva Sans"/>
              <a:sym typeface="Canva Sans"/>
            </a:endParaRPr>
          </a:p>
        </p:txBody>
      </p:sp>
    </p:spTree>
    <p:extLst>
      <p:ext uri="{BB962C8B-B14F-4D97-AF65-F5344CB8AC3E}">
        <p14:creationId xmlns:p14="http://schemas.microsoft.com/office/powerpoint/2010/main" val="1281467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6FAFF"/>
        </a:solidFill>
        <a:effectLst/>
      </p:bgPr>
    </p:bg>
    <p:spTree>
      <p:nvGrpSpPr>
        <p:cNvPr id="1" name="">
          <a:extLst>
            <a:ext uri="{FF2B5EF4-FFF2-40B4-BE49-F238E27FC236}">
              <a16:creationId xmlns:a16="http://schemas.microsoft.com/office/drawing/2014/main" id="{435CE452-9B64-2CB2-3462-957A2C9565D5}"/>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82D0A858-1308-C2AC-2294-679D6AFB7C69}"/>
              </a:ext>
            </a:extLst>
          </p:cNvPr>
          <p:cNvGrpSpPr>
            <a:grpSpLocks noChangeAspect="1"/>
          </p:cNvGrpSpPr>
          <p:nvPr/>
        </p:nvGrpSpPr>
        <p:grpSpPr>
          <a:xfrm>
            <a:off x="12152547" y="489433"/>
            <a:ext cx="4646324" cy="4625645"/>
            <a:chOff x="0" y="0"/>
            <a:chExt cx="6195098" cy="6167526"/>
          </a:xfrm>
        </p:grpSpPr>
        <p:sp>
          <p:nvSpPr>
            <p:cNvPr id="4" name="Freeform 4">
              <a:extLst>
                <a:ext uri="{FF2B5EF4-FFF2-40B4-BE49-F238E27FC236}">
                  <a16:creationId xmlns:a16="http://schemas.microsoft.com/office/drawing/2014/main" id="{82EB1136-7739-BF16-DBB7-29C397B7B87E}"/>
                </a:ext>
              </a:extLst>
            </p:cNvPr>
            <p:cNvSpPr/>
            <p:nvPr/>
          </p:nvSpPr>
          <p:spPr>
            <a:xfrm>
              <a:off x="-138684" y="0"/>
              <a:ext cx="6472174" cy="6167628"/>
            </a:xfrm>
            <a:custGeom>
              <a:avLst/>
              <a:gdLst/>
              <a:ahLst/>
              <a:cxnLst/>
              <a:rect l="l" t="t" r="r" b="b"/>
              <a:pathLst>
                <a:path w="6472174" h="6167628">
                  <a:moveTo>
                    <a:pt x="3250057" y="0"/>
                  </a:moveTo>
                  <a:cubicBezTo>
                    <a:pt x="3245485" y="0"/>
                    <a:pt x="3240913" y="0"/>
                    <a:pt x="3236341" y="0"/>
                  </a:cubicBezTo>
                  <a:cubicBezTo>
                    <a:pt x="3231769" y="0"/>
                    <a:pt x="3227197" y="0"/>
                    <a:pt x="3222625" y="0"/>
                  </a:cubicBezTo>
                  <a:cubicBezTo>
                    <a:pt x="2122678" y="0"/>
                    <a:pt x="1105535" y="585851"/>
                    <a:pt x="554101" y="1537970"/>
                  </a:cubicBezTo>
                  <a:cubicBezTo>
                    <a:pt x="254" y="2494026"/>
                    <a:pt x="0" y="3673602"/>
                    <a:pt x="554101" y="4629658"/>
                  </a:cubicBezTo>
                  <a:cubicBezTo>
                    <a:pt x="1105662" y="5581904"/>
                    <a:pt x="2122551" y="6167628"/>
                    <a:pt x="3222371" y="6167628"/>
                  </a:cubicBezTo>
                  <a:cubicBezTo>
                    <a:pt x="3226943" y="6167628"/>
                    <a:pt x="3231515" y="6167628"/>
                    <a:pt x="3236087" y="6167628"/>
                  </a:cubicBezTo>
                  <a:cubicBezTo>
                    <a:pt x="3240659" y="6167628"/>
                    <a:pt x="3245231" y="6167628"/>
                    <a:pt x="3249803" y="6167628"/>
                  </a:cubicBezTo>
                  <a:cubicBezTo>
                    <a:pt x="4349623" y="6167628"/>
                    <a:pt x="5366512" y="5581777"/>
                    <a:pt x="5918073" y="4629658"/>
                  </a:cubicBezTo>
                  <a:cubicBezTo>
                    <a:pt x="6471920" y="3673602"/>
                    <a:pt x="6472174" y="2494026"/>
                    <a:pt x="5918073" y="1537970"/>
                  </a:cubicBezTo>
                  <a:cubicBezTo>
                    <a:pt x="5366766" y="585724"/>
                    <a:pt x="4349750" y="0"/>
                    <a:pt x="3250057" y="0"/>
                  </a:cubicBezTo>
                  <a:close/>
                </a:path>
              </a:pathLst>
            </a:custGeom>
            <a:blipFill>
              <a:blip r:embed="rId2"/>
              <a:stretch>
                <a:fillRect l="-2236" t="-2467" r="-2237" b="-2468"/>
              </a:stretch>
            </a:blipFill>
          </p:spPr>
          <p:txBody>
            <a:bodyPr/>
            <a:lstStyle/>
            <a:p>
              <a:endParaRPr lang="en-US"/>
            </a:p>
          </p:txBody>
        </p:sp>
      </p:grpSp>
      <p:sp>
        <p:nvSpPr>
          <p:cNvPr id="10" name="Freeform 10">
            <a:extLst>
              <a:ext uri="{FF2B5EF4-FFF2-40B4-BE49-F238E27FC236}">
                <a16:creationId xmlns:a16="http://schemas.microsoft.com/office/drawing/2014/main" id="{923CB751-45CB-BB40-A867-A38792B9D676}"/>
              </a:ext>
            </a:extLst>
          </p:cNvPr>
          <p:cNvSpPr/>
          <p:nvPr/>
        </p:nvSpPr>
        <p:spPr>
          <a:xfrm>
            <a:off x="500462" y="3951759"/>
            <a:ext cx="5692113" cy="862895"/>
          </a:xfrm>
          <a:custGeom>
            <a:avLst/>
            <a:gdLst/>
            <a:ahLst/>
            <a:cxnLst/>
            <a:rect l="l" t="t" r="r" b="b"/>
            <a:pathLst>
              <a:path w="7589484" h="1150526">
                <a:moveTo>
                  <a:pt x="0" y="0"/>
                </a:moveTo>
                <a:lnTo>
                  <a:pt x="7589484" y="0"/>
                </a:lnTo>
                <a:lnTo>
                  <a:pt x="7589484" y="1150526"/>
                </a:lnTo>
                <a:lnTo>
                  <a:pt x="0" y="1150526"/>
                </a:lnTo>
                <a:close/>
              </a:path>
            </a:pathLst>
          </a:custGeom>
          <a:solidFill>
            <a:srgbClr val="000000">
              <a:alpha val="0"/>
            </a:srgbClr>
          </a:solidFill>
        </p:spPr>
        <p:txBody>
          <a:bodyPr/>
          <a:lstStyle/>
          <a:p>
            <a:endParaRPr lang="en-GB" dirty="0"/>
          </a:p>
        </p:txBody>
      </p:sp>
      <p:sp>
        <p:nvSpPr>
          <p:cNvPr id="6" name="TextBox 5">
            <a:extLst>
              <a:ext uri="{FF2B5EF4-FFF2-40B4-BE49-F238E27FC236}">
                <a16:creationId xmlns:a16="http://schemas.microsoft.com/office/drawing/2014/main" id="{3B494691-142B-AC3B-021E-CBAAC3434AF7}"/>
              </a:ext>
            </a:extLst>
          </p:cNvPr>
          <p:cNvSpPr txBox="1"/>
          <p:nvPr/>
        </p:nvSpPr>
        <p:spPr>
          <a:xfrm>
            <a:off x="380363" y="836268"/>
            <a:ext cx="6591300" cy="1631216"/>
          </a:xfrm>
          <a:prstGeom prst="rect">
            <a:avLst/>
          </a:prstGeom>
          <a:noFill/>
        </p:spPr>
        <p:txBody>
          <a:bodyPr wrap="square" rtlCol="0">
            <a:spAutoFit/>
          </a:bodyPr>
          <a:lstStyle/>
          <a:p>
            <a:r>
              <a:rPr lang="en-GB" sz="10000" dirty="0">
                <a:solidFill>
                  <a:srgbClr val="145FF6"/>
                </a:solidFill>
                <a:latin typeface="Neue Machina"/>
                <a:cs typeface="Neue Machina"/>
              </a:rPr>
              <a:t>ROBERT</a:t>
            </a:r>
          </a:p>
        </p:txBody>
      </p:sp>
      <p:sp>
        <p:nvSpPr>
          <p:cNvPr id="7" name="TextBox 6">
            <a:extLst>
              <a:ext uri="{FF2B5EF4-FFF2-40B4-BE49-F238E27FC236}">
                <a16:creationId xmlns:a16="http://schemas.microsoft.com/office/drawing/2014/main" id="{31E471CD-C73D-5953-2AAA-B47FD886D209}"/>
              </a:ext>
            </a:extLst>
          </p:cNvPr>
          <p:cNvSpPr txBox="1"/>
          <p:nvPr/>
        </p:nvSpPr>
        <p:spPr>
          <a:xfrm>
            <a:off x="382314" y="2216884"/>
            <a:ext cx="8380686" cy="1631216"/>
          </a:xfrm>
          <a:prstGeom prst="rect">
            <a:avLst/>
          </a:prstGeom>
          <a:noFill/>
        </p:spPr>
        <p:txBody>
          <a:bodyPr wrap="square" rtlCol="0">
            <a:spAutoFit/>
          </a:bodyPr>
          <a:lstStyle/>
          <a:p>
            <a:r>
              <a:rPr lang="en-GB" sz="10000" dirty="0">
                <a:solidFill>
                  <a:srgbClr val="145FF6"/>
                </a:solidFill>
                <a:latin typeface="Neue Machina"/>
                <a:cs typeface="Neue Machina"/>
              </a:rPr>
              <a:t>EKBLOM</a:t>
            </a:r>
          </a:p>
        </p:txBody>
      </p:sp>
      <p:sp>
        <p:nvSpPr>
          <p:cNvPr id="12" name="TextBox 11">
            <a:extLst>
              <a:ext uri="{FF2B5EF4-FFF2-40B4-BE49-F238E27FC236}">
                <a16:creationId xmlns:a16="http://schemas.microsoft.com/office/drawing/2014/main" id="{705B54D8-6AC0-E5E7-461A-C200C997E4A9}"/>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NORDIC AND SWISS DISTRIBUTION</a:t>
            </a:r>
          </a:p>
        </p:txBody>
      </p:sp>
      <p:sp>
        <p:nvSpPr>
          <p:cNvPr id="13" name="TextBox 8">
            <a:extLst>
              <a:ext uri="{FF2B5EF4-FFF2-40B4-BE49-F238E27FC236}">
                <a16:creationId xmlns:a16="http://schemas.microsoft.com/office/drawing/2014/main" id="{399A9202-C0FA-79C1-F825-FACE7E992744}"/>
              </a:ext>
            </a:extLst>
          </p:cNvPr>
          <p:cNvSpPr txBox="1"/>
          <p:nvPr/>
        </p:nvSpPr>
        <p:spPr>
          <a:xfrm>
            <a:off x="560900" y="5674958"/>
            <a:ext cx="17464050" cy="4692951"/>
          </a:xfrm>
          <a:prstGeom prst="rect">
            <a:avLst/>
          </a:prstGeom>
        </p:spPr>
        <p:txBody>
          <a:bodyPr wrap="square" lIns="0" tIns="0" rIns="0" bIns="0" rtlCol="0" anchor="t">
            <a:spAutoFit/>
          </a:bodyPr>
          <a:lstStyle/>
          <a:p>
            <a:endParaRPr lang="en-GB" sz="2340" dirty="0">
              <a:solidFill>
                <a:srgbClr val="145FF6"/>
              </a:solidFill>
              <a:latin typeface="Canva Sans"/>
              <a:ea typeface="Canva Sans"/>
              <a:cs typeface="Canva Sans"/>
            </a:endParaRPr>
          </a:p>
          <a:p>
            <a:pPr>
              <a:lnSpc>
                <a:spcPts val="3100"/>
              </a:lnSpc>
            </a:pPr>
            <a:r>
              <a:rPr lang="en-US" sz="2340" dirty="0">
                <a:solidFill>
                  <a:srgbClr val="145FF6"/>
                </a:solidFill>
                <a:latin typeface="Canva Sans"/>
                <a:ea typeface="Canva Sans"/>
                <a:cs typeface="Canva Sans"/>
                <a:sym typeface="Canva Sans"/>
              </a:rPr>
              <a:t>Robert Ekblom has thirty years of experience in Sales and Marketing of Fixed Income Credit Products, Structured Solutions and Alternative Investments to Institutional Investors, Family Offices and Private Wealth Managers. He has been Head of the Nordic Region at Merrill Lynch, Deutsche Bank, Lehman Brothers and RBS Global Markets. He has directly represented asset managers and worked with allocators in Alternative Investments since 2005, and has successfully seeded several new talented mangers, assisted established mangers in growing AUM, and has brought several new concepts and solutions to market. </a:t>
            </a:r>
          </a:p>
          <a:p>
            <a:pPr>
              <a:lnSpc>
                <a:spcPts val="3100"/>
              </a:lnSpc>
            </a:pPr>
            <a:endParaRPr lang="en-US" sz="2340" dirty="0">
              <a:solidFill>
                <a:srgbClr val="145FF6"/>
              </a:solidFill>
              <a:latin typeface="Canva Sans"/>
              <a:ea typeface="Canva Sans"/>
              <a:cs typeface="Canva Sans"/>
              <a:sym typeface="Canva Sans"/>
            </a:endParaRPr>
          </a:p>
          <a:p>
            <a:pPr>
              <a:lnSpc>
                <a:spcPts val="3100"/>
              </a:lnSpc>
            </a:pPr>
            <a:r>
              <a:rPr lang="en-US" sz="2340" dirty="0">
                <a:solidFill>
                  <a:srgbClr val="145FF6"/>
                </a:solidFill>
                <a:latin typeface="Canva Sans"/>
                <a:ea typeface="Canva Sans"/>
                <a:cs typeface="Canva Sans"/>
                <a:sym typeface="Canva Sans"/>
              </a:rPr>
              <a:t>Robert Ekblom holds a BSc in Economics from the University of Dayton, an MBA in Finance from Stern School of Business at New York University, and Executive Education Diplomas from Harvard Business School. </a:t>
            </a:r>
          </a:p>
          <a:p>
            <a:endParaRPr lang="en-GB" sz="2340" dirty="0">
              <a:solidFill>
                <a:srgbClr val="145FF6"/>
              </a:solidFill>
              <a:latin typeface="Canva Sans"/>
              <a:ea typeface="Canva Sans"/>
              <a:cs typeface="Canva Sans"/>
            </a:endParaRPr>
          </a:p>
          <a:p>
            <a:pPr algn="l">
              <a:lnSpc>
                <a:spcPts val="3299"/>
              </a:lnSpc>
            </a:pPr>
            <a:endParaRPr lang="en-US" sz="2340" dirty="0">
              <a:solidFill>
                <a:srgbClr val="145FF6"/>
              </a:solidFill>
              <a:latin typeface="Canva Sans"/>
              <a:ea typeface="Canva Sans"/>
              <a:cs typeface="Canva Sans"/>
              <a:sym typeface="Canva Sans"/>
            </a:endParaRPr>
          </a:p>
        </p:txBody>
      </p:sp>
    </p:spTree>
    <p:extLst>
      <p:ext uri="{BB962C8B-B14F-4D97-AF65-F5344CB8AC3E}">
        <p14:creationId xmlns:p14="http://schemas.microsoft.com/office/powerpoint/2010/main" val="3998959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56682" y="463544"/>
            <a:ext cx="4687395" cy="4679956"/>
            <a:chOff x="0" y="0"/>
            <a:chExt cx="6249860" cy="6239942"/>
          </a:xfrm>
        </p:grpSpPr>
        <p:sp>
          <p:nvSpPr>
            <p:cNvPr id="3" name="Freeform 3"/>
            <p:cNvSpPr/>
            <p:nvPr/>
          </p:nvSpPr>
          <p:spPr>
            <a:xfrm>
              <a:off x="133779" y="0"/>
              <a:ext cx="5982255" cy="6239891"/>
            </a:xfrm>
            <a:custGeom>
              <a:avLst/>
              <a:gdLst/>
              <a:ahLst/>
              <a:cxnLst/>
              <a:rect l="l" t="t" r="r" b="b"/>
              <a:pathLst>
                <a:path w="5982255" h="6239891">
                  <a:moveTo>
                    <a:pt x="3004137" y="0"/>
                  </a:moveTo>
                  <a:cubicBezTo>
                    <a:pt x="2999819" y="0"/>
                    <a:pt x="2995374" y="0"/>
                    <a:pt x="2991056" y="0"/>
                  </a:cubicBezTo>
                  <a:cubicBezTo>
                    <a:pt x="2986738" y="0"/>
                    <a:pt x="2982293" y="0"/>
                    <a:pt x="2977975" y="0"/>
                  </a:cubicBezTo>
                  <a:cubicBezTo>
                    <a:pt x="1915874" y="0"/>
                    <a:pt x="933783" y="592709"/>
                    <a:pt x="401145" y="1555877"/>
                  </a:cubicBezTo>
                  <a:cubicBezTo>
                    <a:pt x="-133652" y="2523109"/>
                    <a:pt x="-133779" y="3716655"/>
                    <a:pt x="401145" y="4684014"/>
                  </a:cubicBezTo>
                  <a:cubicBezTo>
                    <a:pt x="933910" y="5647436"/>
                    <a:pt x="1916001" y="6239891"/>
                    <a:pt x="2977975" y="6239891"/>
                  </a:cubicBezTo>
                  <a:cubicBezTo>
                    <a:pt x="2982293" y="6239891"/>
                    <a:pt x="2986738" y="6239891"/>
                    <a:pt x="2991056" y="6239891"/>
                  </a:cubicBezTo>
                  <a:cubicBezTo>
                    <a:pt x="2995374" y="6239891"/>
                    <a:pt x="2999819" y="6239891"/>
                    <a:pt x="3004137" y="6239891"/>
                  </a:cubicBezTo>
                  <a:cubicBezTo>
                    <a:pt x="4066238" y="6239891"/>
                    <a:pt x="5048329" y="5647182"/>
                    <a:pt x="5580967" y="4684014"/>
                  </a:cubicBezTo>
                  <a:cubicBezTo>
                    <a:pt x="6115891" y="3716782"/>
                    <a:pt x="6116145" y="2523236"/>
                    <a:pt x="5580967" y="1555877"/>
                  </a:cubicBezTo>
                  <a:cubicBezTo>
                    <a:pt x="5048202" y="592455"/>
                    <a:pt x="4066238" y="0"/>
                    <a:pt x="3004137" y="0"/>
                  </a:cubicBezTo>
                  <a:close/>
                </a:path>
              </a:pathLst>
            </a:custGeom>
            <a:blipFill>
              <a:blip r:embed="rId2"/>
              <a:stretch>
                <a:fillRect l="-2153" r="-2153"/>
              </a:stretch>
            </a:blipFill>
          </p:spPr>
          <p:txBody>
            <a:bodyPr/>
            <a:lstStyle/>
            <a:p>
              <a:endParaRPr lang="en-GB"/>
            </a:p>
          </p:txBody>
        </p:sp>
      </p:grpSp>
      <p:sp>
        <p:nvSpPr>
          <p:cNvPr id="4" name="TextBox 4"/>
          <p:cNvSpPr txBox="1"/>
          <p:nvPr/>
        </p:nvSpPr>
        <p:spPr>
          <a:xfrm>
            <a:off x="471802" y="872461"/>
            <a:ext cx="4828461"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JEROEN</a:t>
            </a:r>
          </a:p>
        </p:txBody>
      </p:sp>
      <p:sp>
        <p:nvSpPr>
          <p:cNvPr id="5" name="TextBox 5"/>
          <p:cNvSpPr txBox="1"/>
          <p:nvPr/>
        </p:nvSpPr>
        <p:spPr>
          <a:xfrm>
            <a:off x="473754" y="2253082"/>
            <a:ext cx="5075992"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BROERS</a:t>
            </a:r>
          </a:p>
        </p:txBody>
      </p:sp>
      <p:sp>
        <p:nvSpPr>
          <p:cNvPr id="6" name="TextBox 6"/>
          <p:cNvSpPr txBox="1"/>
          <p:nvPr/>
        </p:nvSpPr>
        <p:spPr>
          <a:xfrm>
            <a:off x="560899" y="5410200"/>
            <a:ext cx="17464049" cy="4827669"/>
          </a:xfrm>
          <a:prstGeom prst="rect">
            <a:avLst/>
          </a:prstGeom>
        </p:spPr>
        <p:txBody>
          <a:bodyPr lIns="0" tIns="0" rIns="0" bIns="0" rtlCol="0" anchor="t">
            <a:spAutoFit/>
          </a:bodyPr>
          <a:lstStyle/>
          <a:p>
            <a:pPr algn="l">
              <a:lnSpc>
                <a:spcPts val="3294"/>
              </a:lnSpc>
            </a:pPr>
            <a:r>
              <a:rPr lang="en-US" sz="2340" dirty="0">
                <a:solidFill>
                  <a:srgbClr val="145FF6"/>
                </a:solidFill>
                <a:latin typeface="Canva Sans"/>
                <a:ea typeface="Canva Sans"/>
                <a:cs typeface="Canva Sans"/>
                <a:sym typeface="Canva Sans"/>
              </a:rPr>
              <a:t>Jeroen Broers is a senior institutional distribution and capital raising professional with 25+ years of experience across private markets, alternatives and traditional asset management.</a:t>
            </a:r>
          </a:p>
          <a:p>
            <a:pPr algn="l">
              <a:lnSpc>
                <a:spcPts val="3294"/>
              </a:lnSpc>
            </a:pPr>
            <a:endParaRPr lang="en-US" sz="2340" dirty="0">
              <a:solidFill>
                <a:srgbClr val="145FF6"/>
              </a:solidFill>
              <a:latin typeface="Canva Sans"/>
              <a:ea typeface="Canva Sans"/>
              <a:cs typeface="Canva Sans"/>
              <a:sym typeface="Canva Sans"/>
            </a:endParaRPr>
          </a:p>
          <a:p>
            <a:pPr algn="l">
              <a:lnSpc>
                <a:spcPts val="3294"/>
              </a:lnSpc>
            </a:pPr>
            <a:r>
              <a:rPr lang="en-US" sz="2340" dirty="0">
                <a:solidFill>
                  <a:srgbClr val="145FF6"/>
                </a:solidFill>
                <a:latin typeface="Canva Sans"/>
                <a:ea typeface="Canva Sans"/>
                <a:cs typeface="Canva Sans"/>
                <a:sym typeface="Canva Sans"/>
              </a:rPr>
              <a:t>He has held senior business development and institutional sales roles at Nuveen, Man Group, BlackRock, ING Investment Management and Lehman Brothers, building extensive relationships with institutional investors across the Benelux and wider European markets.</a:t>
            </a:r>
          </a:p>
          <a:p>
            <a:pPr algn="l">
              <a:lnSpc>
                <a:spcPts val="3294"/>
              </a:lnSpc>
            </a:pPr>
            <a:endParaRPr lang="en-US" sz="2340" dirty="0">
              <a:solidFill>
                <a:srgbClr val="145FF6"/>
              </a:solidFill>
              <a:latin typeface="Canva Sans"/>
              <a:ea typeface="Canva Sans"/>
              <a:cs typeface="Canva Sans"/>
              <a:sym typeface="Canva Sans"/>
            </a:endParaRPr>
          </a:p>
          <a:p>
            <a:pPr algn="l">
              <a:lnSpc>
                <a:spcPts val="3294"/>
              </a:lnSpc>
            </a:pPr>
            <a:r>
              <a:rPr lang="en-US" sz="2340" dirty="0">
                <a:solidFill>
                  <a:srgbClr val="145FF6"/>
                </a:solidFill>
                <a:latin typeface="Canva Sans"/>
                <a:ea typeface="Canva Sans"/>
                <a:cs typeface="Canva Sans"/>
                <a:sym typeface="Canva Sans"/>
              </a:rPr>
              <a:t>Jeroen brings deep experience in investor coverage, fundraising and strategic client development. He holds an MSc in Economics from Vrije Universiteit Amsterdam and a BBA from </a:t>
            </a:r>
            <a:r>
              <a:rPr lang="en-US" sz="2340" dirty="0" err="1">
                <a:solidFill>
                  <a:srgbClr val="145FF6"/>
                </a:solidFill>
                <a:latin typeface="Canva Sans"/>
                <a:ea typeface="Canva Sans"/>
                <a:cs typeface="Canva Sans"/>
                <a:sym typeface="Canva Sans"/>
              </a:rPr>
              <a:t>Nyenrode</a:t>
            </a:r>
            <a:r>
              <a:rPr lang="en-US" sz="2340" dirty="0">
                <a:solidFill>
                  <a:srgbClr val="145FF6"/>
                </a:solidFill>
                <a:latin typeface="Canva Sans"/>
                <a:ea typeface="Canva Sans"/>
                <a:cs typeface="Canva Sans"/>
                <a:sym typeface="Canva Sans"/>
              </a:rPr>
              <a:t> Business University.</a:t>
            </a:r>
          </a:p>
          <a:p>
            <a:pPr algn="l">
              <a:lnSpc>
                <a:spcPts val="2960"/>
              </a:lnSpc>
            </a:pPr>
            <a:endParaRPr lang="en-US" sz="2340" dirty="0">
              <a:solidFill>
                <a:srgbClr val="145FF6"/>
              </a:solidFill>
              <a:latin typeface="Canva Sans"/>
              <a:ea typeface="Canva Sans"/>
              <a:cs typeface="Canva Sans"/>
              <a:sym typeface="Canva Sans"/>
            </a:endParaRPr>
          </a:p>
          <a:p>
            <a:pPr algn="l">
              <a:lnSpc>
                <a:spcPts val="2960"/>
              </a:lnSpc>
            </a:pPr>
            <a:endParaRPr lang="en-US" sz="2340" dirty="0">
              <a:solidFill>
                <a:srgbClr val="145FF6"/>
              </a:solidFill>
              <a:latin typeface="Canva Sans"/>
              <a:ea typeface="Canva Sans"/>
              <a:cs typeface="Canva Sans"/>
              <a:sym typeface="Canva Sans"/>
            </a:endParaRPr>
          </a:p>
          <a:p>
            <a:pPr algn="l">
              <a:lnSpc>
                <a:spcPts val="3394"/>
              </a:lnSpc>
            </a:pPr>
            <a:endParaRPr lang="en-US" sz="2340" dirty="0">
              <a:solidFill>
                <a:srgbClr val="145FF6"/>
              </a:solidFill>
              <a:latin typeface="Canva Sans"/>
              <a:ea typeface="Canva Sans"/>
              <a:cs typeface="Canva Sans"/>
              <a:sym typeface="Canva Sans"/>
            </a:endParaRPr>
          </a:p>
        </p:txBody>
      </p:sp>
      <p:sp>
        <p:nvSpPr>
          <p:cNvPr id="7" name="TextBox 7"/>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a:solidFill>
                  <a:srgbClr val="145FF6"/>
                </a:solidFill>
                <a:latin typeface="Neue Machina"/>
                <a:ea typeface="Neue Machina"/>
                <a:cs typeface="Neue Machina"/>
                <a:sym typeface="Neue Machina"/>
              </a:rPr>
              <a:t>BENELUX DISTRIBUTION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52481" y="489414"/>
            <a:ext cx="4646390" cy="4625702"/>
            <a:chOff x="0" y="0"/>
            <a:chExt cx="6195187" cy="6167603"/>
          </a:xfrm>
        </p:grpSpPr>
        <p:sp>
          <p:nvSpPr>
            <p:cNvPr id="3" name="Freeform 3"/>
            <p:cNvSpPr/>
            <p:nvPr/>
          </p:nvSpPr>
          <p:spPr>
            <a:xfrm>
              <a:off x="-64" y="-31"/>
              <a:ext cx="6195187" cy="6167690"/>
            </a:xfrm>
            <a:custGeom>
              <a:avLst/>
              <a:gdLst/>
              <a:ahLst/>
              <a:cxnLst/>
              <a:rect l="l" t="t" r="r" b="b"/>
              <a:pathLst>
                <a:path w="6195187" h="6167690">
                  <a:moveTo>
                    <a:pt x="3097594" y="31"/>
                  </a:moveTo>
                  <a:cubicBezTo>
                    <a:pt x="1992694" y="-4922"/>
                    <a:pt x="969455" y="581818"/>
                    <a:pt x="415481" y="1538001"/>
                  </a:cubicBezTo>
                  <a:cubicBezTo>
                    <a:pt x="-138493" y="2494184"/>
                    <a:pt x="-138493" y="3673633"/>
                    <a:pt x="415481" y="4629816"/>
                  </a:cubicBezTo>
                  <a:cubicBezTo>
                    <a:pt x="969455" y="5585999"/>
                    <a:pt x="1992694" y="6172485"/>
                    <a:pt x="3097594" y="6167659"/>
                  </a:cubicBezTo>
                  <a:cubicBezTo>
                    <a:pt x="4202621" y="6172612"/>
                    <a:pt x="5225733" y="5585872"/>
                    <a:pt x="5779707" y="4629816"/>
                  </a:cubicBezTo>
                  <a:cubicBezTo>
                    <a:pt x="6333681" y="3673760"/>
                    <a:pt x="6333681" y="2494184"/>
                    <a:pt x="5779707" y="1538001"/>
                  </a:cubicBezTo>
                  <a:cubicBezTo>
                    <a:pt x="5225733" y="581818"/>
                    <a:pt x="4202621" y="-4922"/>
                    <a:pt x="3097594" y="31"/>
                  </a:cubicBezTo>
                  <a:close/>
                </a:path>
              </a:pathLst>
            </a:custGeom>
            <a:blipFill>
              <a:blip r:embed="rId3"/>
              <a:stretch>
                <a:fillRect t="-222" b="-222"/>
              </a:stretch>
            </a:blipFill>
          </p:spPr>
          <p:txBody>
            <a:bodyPr/>
            <a:lstStyle/>
            <a:p>
              <a:endParaRPr lang="en-GB"/>
            </a:p>
          </p:txBody>
        </p:sp>
      </p:grpSp>
      <p:sp>
        <p:nvSpPr>
          <p:cNvPr id="4" name="TextBox 4"/>
          <p:cNvSpPr txBox="1"/>
          <p:nvPr/>
        </p:nvSpPr>
        <p:spPr>
          <a:xfrm>
            <a:off x="471802" y="872461"/>
            <a:ext cx="4955381"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HENRIK</a:t>
            </a:r>
          </a:p>
        </p:txBody>
      </p:sp>
      <p:sp>
        <p:nvSpPr>
          <p:cNvPr id="5" name="TextBox 5"/>
          <p:cNvSpPr txBox="1"/>
          <p:nvPr/>
        </p:nvSpPr>
        <p:spPr>
          <a:xfrm>
            <a:off x="473754" y="2253082"/>
            <a:ext cx="6155646" cy="1524000"/>
          </a:xfrm>
          <a:prstGeom prst="rect">
            <a:avLst/>
          </a:prstGeom>
        </p:spPr>
        <p:txBody>
          <a:bodyPr wrap="square" lIns="0" tIns="0" rIns="0" bIns="0" rtlCol="0" anchor="t">
            <a:spAutoFit/>
          </a:bodyPr>
          <a:lstStyle/>
          <a:p>
            <a:pPr algn="l">
              <a:lnSpc>
                <a:spcPts val="11999"/>
              </a:lnSpc>
            </a:pPr>
            <a:r>
              <a:rPr lang="en-US" sz="9999" dirty="0">
                <a:solidFill>
                  <a:srgbClr val="145FF6"/>
                </a:solidFill>
                <a:latin typeface="Neue Machina"/>
                <a:ea typeface="Neue Machina"/>
                <a:cs typeface="Neue Machina"/>
                <a:sym typeface="Neue Machina"/>
              </a:rPr>
              <a:t>BAK</a:t>
            </a:r>
          </a:p>
        </p:txBody>
      </p:sp>
      <p:sp>
        <p:nvSpPr>
          <p:cNvPr id="6" name="TextBox 6"/>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a:solidFill>
                  <a:srgbClr val="145FF6"/>
                </a:solidFill>
                <a:latin typeface="Neue Machina"/>
                <a:ea typeface="Neue Machina"/>
                <a:cs typeface="Neue Machina"/>
                <a:sym typeface="Neue Machina"/>
              </a:rPr>
              <a:t>NORDICS DISTRIBUTION</a:t>
            </a:r>
          </a:p>
        </p:txBody>
      </p:sp>
      <p:sp>
        <p:nvSpPr>
          <p:cNvPr id="7" name="TextBox 7"/>
          <p:cNvSpPr txBox="1"/>
          <p:nvPr/>
        </p:nvSpPr>
        <p:spPr>
          <a:xfrm>
            <a:off x="560899" y="5665432"/>
            <a:ext cx="17464049" cy="2854821"/>
          </a:xfrm>
          <a:prstGeom prst="rect">
            <a:avLst/>
          </a:prstGeom>
        </p:spPr>
        <p:txBody>
          <a:bodyPr lIns="0" tIns="0" rIns="0" bIns="0" rtlCol="0" anchor="t">
            <a:spAutoFit/>
          </a:bodyPr>
          <a:lstStyle/>
          <a:p>
            <a:pPr algn="l">
              <a:lnSpc>
                <a:spcPts val="2806"/>
              </a:lnSpc>
            </a:pPr>
            <a:r>
              <a:rPr lang="en-US" sz="2339" dirty="0">
                <a:solidFill>
                  <a:srgbClr val="145FF6"/>
                </a:solidFill>
                <a:latin typeface="Canva Sans"/>
                <a:ea typeface="Canva Sans"/>
                <a:cs typeface="Canva Sans"/>
                <a:sym typeface="Canva Sans"/>
              </a:rPr>
              <a:t>Henrik Bak is a senior investment management and institutional distribution professional with more than four decades of experience across the Nordic and international markets. He previously served as Head of Clients and Institutional Business at Danske Bank/Danske Capital and held a number of senior leadership roles at Nordea Investment Management and Nordea Securities, including nine years as President and CEO of their US businesses in New York. Since 2017, he has worked as an independent adviser and board member to a number of Danish and international asset managers, bringing extensive experience in institutional client relationships, business development and investment management. He is based in Copenhagen.</a:t>
            </a:r>
          </a:p>
          <a:p>
            <a:pPr algn="l">
              <a:lnSpc>
                <a:spcPts val="3298"/>
              </a:lnSpc>
            </a:pPr>
            <a:endParaRPr lang="en-US" sz="2339" dirty="0">
              <a:solidFill>
                <a:srgbClr val="145FF6"/>
              </a:solidFill>
              <a:latin typeface="Canva Sans"/>
              <a:ea typeface="Canva Sans"/>
              <a:cs typeface="Canva Sans"/>
              <a:sym typeface="Canva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56596" y="459896"/>
            <a:ext cx="4683604" cy="4683604"/>
            <a:chOff x="0" y="0"/>
            <a:chExt cx="6244806" cy="6244806"/>
          </a:xfrm>
        </p:grpSpPr>
        <p:sp>
          <p:nvSpPr>
            <p:cNvPr id="3" name="Freeform 3"/>
            <p:cNvSpPr/>
            <p:nvPr/>
          </p:nvSpPr>
          <p:spPr>
            <a:xfrm>
              <a:off x="0" y="0"/>
              <a:ext cx="6244844" cy="6244844"/>
            </a:xfrm>
            <a:custGeom>
              <a:avLst/>
              <a:gdLst/>
              <a:ahLst/>
              <a:cxnLst/>
              <a:rect l="l" t="t" r="r" b="b"/>
              <a:pathLst>
                <a:path w="6244844" h="6244844">
                  <a:moveTo>
                    <a:pt x="0" y="0"/>
                  </a:moveTo>
                  <a:lnTo>
                    <a:pt x="6244844" y="0"/>
                  </a:lnTo>
                  <a:lnTo>
                    <a:pt x="6244844" y="6244844"/>
                  </a:lnTo>
                  <a:lnTo>
                    <a:pt x="0" y="6244844"/>
                  </a:lnTo>
                  <a:lnTo>
                    <a:pt x="0" y="0"/>
                  </a:lnTo>
                  <a:close/>
                </a:path>
              </a:pathLst>
            </a:custGeom>
            <a:blipFill>
              <a:blip r:embed="rId2"/>
              <a:stretch>
                <a:fillRect/>
              </a:stretch>
            </a:blipFill>
          </p:spPr>
          <p:txBody>
            <a:bodyPr/>
            <a:lstStyle/>
            <a:p>
              <a:endParaRPr lang="en-GB"/>
            </a:p>
          </p:txBody>
        </p:sp>
      </p:grpSp>
      <p:sp>
        <p:nvSpPr>
          <p:cNvPr id="4" name="TextBox 4"/>
          <p:cNvSpPr txBox="1"/>
          <p:nvPr/>
        </p:nvSpPr>
        <p:spPr>
          <a:xfrm>
            <a:off x="560899" y="5665432"/>
            <a:ext cx="17464049" cy="4264521"/>
          </a:xfrm>
          <a:prstGeom prst="rect">
            <a:avLst/>
          </a:prstGeom>
        </p:spPr>
        <p:txBody>
          <a:bodyPr lIns="0" tIns="0" rIns="0" bIns="0" rtlCol="0" anchor="t">
            <a:spAutoFit/>
          </a:bodyPr>
          <a:lstStyle/>
          <a:p>
            <a:pPr algn="l">
              <a:lnSpc>
                <a:spcPts val="2806"/>
              </a:lnSpc>
            </a:pPr>
            <a:endParaRPr dirty="0"/>
          </a:p>
          <a:p>
            <a:pPr algn="l">
              <a:lnSpc>
                <a:spcPts val="2806"/>
              </a:lnSpc>
            </a:pPr>
            <a:r>
              <a:rPr lang="en-US" sz="2339" dirty="0">
                <a:solidFill>
                  <a:srgbClr val="145FF6"/>
                </a:solidFill>
                <a:latin typeface="Canva Sans"/>
                <a:ea typeface="Canva Sans"/>
                <a:cs typeface="Canva Sans"/>
                <a:sym typeface="Canva Sans"/>
              </a:rPr>
              <a:t>Jens Moos is a senior investment management and client relations professional with more than 25 years of experience across portfolio management, manager selection, institutional relationships and business development. He spent 13 years as Chief Portfolio Manager at Danske Bank Asset Management, where he led a team managing more than €40 billion across multi-asset client solutions in six countries and served on several investment committees. Earlier in his career, he held portfolio management roles at Nykredit Group Treasury and has also gained experience within fintech and ESG. Jens is currently a Business Introducer at House of Reach, supporting asset managers with business development and investor relationships across the Nordic market. He is based in Copenhagen and holds an MSc in Mathematics and Economics from the University of Copenhagen.</a:t>
            </a:r>
          </a:p>
          <a:p>
            <a:pPr algn="l">
              <a:lnSpc>
                <a:spcPts val="2806"/>
              </a:lnSpc>
            </a:pPr>
            <a:endParaRPr lang="en-US" sz="2339" dirty="0">
              <a:solidFill>
                <a:srgbClr val="145FF6"/>
              </a:solidFill>
              <a:latin typeface="Canva Sans"/>
              <a:ea typeface="Canva Sans"/>
              <a:cs typeface="Canva Sans"/>
              <a:sym typeface="Canva Sans"/>
            </a:endParaRPr>
          </a:p>
          <a:p>
            <a:pPr algn="l">
              <a:lnSpc>
                <a:spcPts val="2806"/>
              </a:lnSpc>
            </a:pPr>
            <a:endParaRPr lang="en-US" sz="2339" dirty="0">
              <a:solidFill>
                <a:srgbClr val="145FF6"/>
              </a:solidFill>
              <a:latin typeface="Canva Sans"/>
              <a:ea typeface="Canva Sans"/>
              <a:cs typeface="Canva Sans"/>
              <a:sym typeface="Canva Sans"/>
            </a:endParaRPr>
          </a:p>
          <a:p>
            <a:pPr algn="l">
              <a:lnSpc>
                <a:spcPts val="3298"/>
              </a:lnSpc>
            </a:pPr>
            <a:endParaRPr lang="en-US" sz="2339" dirty="0">
              <a:solidFill>
                <a:srgbClr val="145FF6"/>
              </a:solidFill>
              <a:latin typeface="Canva Sans"/>
              <a:ea typeface="Canva Sans"/>
              <a:cs typeface="Canva Sans"/>
              <a:sym typeface="Canva Sans"/>
            </a:endParaRPr>
          </a:p>
        </p:txBody>
      </p:sp>
      <p:sp>
        <p:nvSpPr>
          <p:cNvPr id="5" name="TextBox 5"/>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a:solidFill>
                  <a:srgbClr val="145FF6"/>
                </a:solidFill>
                <a:latin typeface="Neue Machina"/>
                <a:ea typeface="Neue Machina"/>
                <a:cs typeface="Neue Machina"/>
                <a:sym typeface="Neue Machina"/>
              </a:rPr>
              <a:t>NORDICS DISTRIBUTION</a:t>
            </a:r>
          </a:p>
        </p:txBody>
      </p:sp>
      <p:sp>
        <p:nvSpPr>
          <p:cNvPr id="6" name="TextBox 6"/>
          <p:cNvSpPr txBox="1"/>
          <p:nvPr/>
        </p:nvSpPr>
        <p:spPr>
          <a:xfrm>
            <a:off x="471802" y="872461"/>
            <a:ext cx="3133011"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JENS</a:t>
            </a:r>
          </a:p>
        </p:txBody>
      </p:sp>
      <p:sp>
        <p:nvSpPr>
          <p:cNvPr id="7" name="TextBox 7"/>
          <p:cNvSpPr txBox="1"/>
          <p:nvPr/>
        </p:nvSpPr>
        <p:spPr>
          <a:xfrm>
            <a:off x="473754" y="2253082"/>
            <a:ext cx="3991451"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MOOS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35D50-E310-EE72-9506-073B8041D66C}"/>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07F3FA96-4AE2-AB49-6E83-ED387DDCE82F}"/>
              </a:ext>
            </a:extLst>
          </p:cNvPr>
          <p:cNvSpPr txBox="1"/>
          <p:nvPr/>
        </p:nvSpPr>
        <p:spPr>
          <a:xfrm>
            <a:off x="471802" y="5905500"/>
            <a:ext cx="17464049" cy="4793492"/>
          </a:xfrm>
          <a:prstGeom prst="rect">
            <a:avLst/>
          </a:prstGeom>
        </p:spPr>
        <p:txBody>
          <a:bodyPr lIns="0" tIns="0" rIns="0" bIns="0" rtlCol="0" anchor="t">
            <a:spAutoFit/>
          </a:bodyPr>
          <a:lstStyle/>
          <a:p>
            <a:pPr>
              <a:lnSpc>
                <a:spcPts val="3456"/>
              </a:lnSpc>
            </a:pPr>
            <a:endParaRPr sz="2340" dirty="0">
              <a:solidFill>
                <a:srgbClr val="145FF6"/>
              </a:solidFill>
              <a:latin typeface="Canva Sans" panose="020B0604020202020204" charset="0"/>
            </a:endParaRPr>
          </a:p>
          <a:p>
            <a:pPr>
              <a:lnSpc>
                <a:spcPts val="3456"/>
              </a:lnSpc>
            </a:pPr>
            <a:r>
              <a:rPr lang="en-GB" sz="2340" dirty="0">
                <a:solidFill>
                  <a:srgbClr val="145FF6"/>
                </a:solidFill>
                <a:latin typeface="Canva Sans" panose="020B0604020202020204" charset="0"/>
              </a:rPr>
              <a:t>Jan has 19 years of experience in the financial industry, working with industry stakeholders in the Nordics and helping asset managers implement their strategy and grow their business in the Nordics.</a:t>
            </a:r>
            <a:br>
              <a:rPr lang="en-GB" sz="2340" dirty="0">
                <a:solidFill>
                  <a:srgbClr val="145FF6"/>
                </a:solidFill>
                <a:latin typeface="Canva Sans" panose="020B0604020202020204" charset="0"/>
              </a:rPr>
            </a:br>
            <a:br>
              <a:rPr lang="en-GB" sz="2340" dirty="0">
                <a:solidFill>
                  <a:srgbClr val="145FF6"/>
                </a:solidFill>
                <a:latin typeface="Canva Sans" panose="020B0604020202020204" charset="0"/>
              </a:rPr>
            </a:br>
            <a:r>
              <a:rPr lang="en-GB" sz="2340" dirty="0">
                <a:solidFill>
                  <a:srgbClr val="145FF6"/>
                </a:solidFill>
                <a:latin typeface="Canva Sans" panose="020B0604020202020204" charset="0"/>
              </a:rPr>
              <a:t>​Before joining House of Reach, Jan spend almost 20 years at Copenhagen based consultant Kirstein. Here he led a team of 15 employees successfully surveying investors in the Nordic region in order to understand the needs of the institutional investors. Jan combine strategic advisory and business development through his deep insight into the asset management industry based on his many years of research of the </a:t>
            </a:r>
            <a:r>
              <a:rPr lang="en-GB" sz="2340" dirty="0" err="1">
                <a:solidFill>
                  <a:srgbClr val="145FF6"/>
                </a:solidFill>
                <a:latin typeface="Canva Sans" panose="020B0604020202020204" charset="0"/>
              </a:rPr>
              <a:t>behavior</a:t>
            </a:r>
            <a:r>
              <a:rPr lang="en-GB" sz="2340" dirty="0">
                <a:solidFill>
                  <a:srgbClr val="145FF6"/>
                </a:solidFill>
                <a:latin typeface="Canva Sans" panose="020B0604020202020204" charset="0"/>
              </a:rPr>
              <a:t> and the needs of investors. Jan is responsible for institutional business development activities in Denmark, Norway and Iceland. Jan holds a M.Sc. in Economics</a:t>
            </a:r>
            <a:endParaRPr lang="en-US" sz="2340" dirty="0">
              <a:solidFill>
                <a:srgbClr val="145FF6"/>
              </a:solidFill>
              <a:latin typeface="Canva Sans" panose="020B0604020202020204" charset="0"/>
              <a:sym typeface="Canva Sans"/>
            </a:endParaRPr>
          </a:p>
          <a:p>
            <a:pPr algn="l">
              <a:lnSpc>
                <a:spcPts val="2806"/>
              </a:lnSpc>
            </a:pPr>
            <a:endParaRPr lang="en-US" sz="2339" dirty="0">
              <a:solidFill>
                <a:srgbClr val="145FF6"/>
              </a:solidFill>
              <a:latin typeface="Canva Sans"/>
              <a:ea typeface="Canva Sans"/>
              <a:cs typeface="Canva Sans"/>
              <a:sym typeface="Canva Sans"/>
            </a:endParaRPr>
          </a:p>
          <a:p>
            <a:pPr algn="l">
              <a:lnSpc>
                <a:spcPts val="3298"/>
              </a:lnSpc>
            </a:pPr>
            <a:endParaRPr lang="en-US" sz="2339" dirty="0">
              <a:solidFill>
                <a:srgbClr val="145FF6"/>
              </a:solidFill>
              <a:latin typeface="Canva Sans"/>
              <a:ea typeface="Canva Sans"/>
              <a:cs typeface="Canva Sans"/>
              <a:sym typeface="Canva Sans"/>
            </a:endParaRPr>
          </a:p>
        </p:txBody>
      </p:sp>
      <p:sp>
        <p:nvSpPr>
          <p:cNvPr id="5" name="TextBox 5">
            <a:extLst>
              <a:ext uri="{FF2B5EF4-FFF2-40B4-BE49-F238E27FC236}">
                <a16:creationId xmlns:a16="http://schemas.microsoft.com/office/drawing/2014/main" id="{7D4B248A-199D-5F6C-2DAF-9ED643911DE3}"/>
              </a:ext>
            </a:extLst>
          </p:cNvPr>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dirty="0">
                <a:solidFill>
                  <a:srgbClr val="145FF6"/>
                </a:solidFill>
                <a:latin typeface="Neue Machina"/>
                <a:ea typeface="Neue Machina"/>
                <a:cs typeface="Neue Machina"/>
                <a:sym typeface="Neue Machina"/>
              </a:rPr>
              <a:t>NORDICS DISTRIBUTION</a:t>
            </a:r>
          </a:p>
        </p:txBody>
      </p:sp>
      <p:sp>
        <p:nvSpPr>
          <p:cNvPr id="6" name="TextBox 6">
            <a:extLst>
              <a:ext uri="{FF2B5EF4-FFF2-40B4-BE49-F238E27FC236}">
                <a16:creationId xmlns:a16="http://schemas.microsoft.com/office/drawing/2014/main" id="{F4682C79-B91A-84F4-1942-57025F075CA9}"/>
              </a:ext>
            </a:extLst>
          </p:cNvPr>
          <p:cNvSpPr txBox="1"/>
          <p:nvPr/>
        </p:nvSpPr>
        <p:spPr>
          <a:xfrm>
            <a:off x="471802" y="872461"/>
            <a:ext cx="3133011" cy="1524000"/>
          </a:xfrm>
          <a:prstGeom prst="rect">
            <a:avLst/>
          </a:prstGeom>
        </p:spPr>
        <p:txBody>
          <a:bodyPr lIns="0" tIns="0" rIns="0" bIns="0" rtlCol="0" anchor="t">
            <a:spAutoFit/>
          </a:bodyPr>
          <a:lstStyle/>
          <a:p>
            <a:pPr algn="l">
              <a:lnSpc>
                <a:spcPts val="11999"/>
              </a:lnSpc>
            </a:pPr>
            <a:r>
              <a:rPr lang="en-US" sz="9999" dirty="0">
                <a:solidFill>
                  <a:srgbClr val="145FF6"/>
                </a:solidFill>
                <a:latin typeface="Neue Machina"/>
                <a:ea typeface="Neue Machina"/>
                <a:cs typeface="Neue Machina"/>
                <a:sym typeface="Neue Machina"/>
              </a:rPr>
              <a:t>JAN</a:t>
            </a:r>
          </a:p>
        </p:txBody>
      </p:sp>
      <p:sp>
        <p:nvSpPr>
          <p:cNvPr id="7" name="TextBox 7">
            <a:extLst>
              <a:ext uri="{FF2B5EF4-FFF2-40B4-BE49-F238E27FC236}">
                <a16:creationId xmlns:a16="http://schemas.microsoft.com/office/drawing/2014/main" id="{CCE08EDD-01AC-9A61-102D-59F81F9C009D}"/>
              </a:ext>
            </a:extLst>
          </p:cNvPr>
          <p:cNvSpPr txBox="1"/>
          <p:nvPr/>
        </p:nvSpPr>
        <p:spPr>
          <a:xfrm>
            <a:off x="473754" y="2253082"/>
            <a:ext cx="6079446" cy="1471300"/>
          </a:xfrm>
          <a:prstGeom prst="rect">
            <a:avLst/>
          </a:prstGeom>
        </p:spPr>
        <p:txBody>
          <a:bodyPr wrap="square" lIns="0" tIns="0" rIns="0" bIns="0" rtlCol="0" anchor="t">
            <a:spAutoFit/>
          </a:bodyPr>
          <a:lstStyle/>
          <a:p>
            <a:pPr algn="l">
              <a:lnSpc>
                <a:spcPts val="11999"/>
              </a:lnSpc>
            </a:pPr>
            <a:r>
              <a:rPr lang="en-US" sz="9999" dirty="0">
                <a:solidFill>
                  <a:srgbClr val="145FF6"/>
                </a:solidFill>
                <a:latin typeface="Neue Machina"/>
                <a:ea typeface="Neue Machina"/>
                <a:cs typeface="Neue Machina"/>
                <a:sym typeface="Neue Machina"/>
              </a:rPr>
              <a:t>WILLERS</a:t>
            </a:r>
          </a:p>
        </p:txBody>
      </p:sp>
      <p:pic>
        <p:nvPicPr>
          <p:cNvPr id="9" name="Picture 8">
            <a:extLst>
              <a:ext uri="{FF2B5EF4-FFF2-40B4-BE49-F238E27FC236}">
                <a16:creationId xmlns:a16="http://schemas.microsoft.com/office/drawing/2014/main" id="{25B0517F-5300-761C-EEF5-7457D0B53854}"/>
              </a:ext>
            </a:extLst>
          </p:cNvPr>
          <p:cNvPicPr>
            <a:picLocks noChangeAspect="1"/>
          </p:cNvPicPr>
          <p:nvPr/>
        </p:nvPicPr>
        <p:blipFill>
          <a:blip r:embed="rId2"/>
          <a:stretch>
            <a:fillRect/>
          </a:stretch>
        </p:blipFill>
        <p:spPr>
          <a:xfrm>
            <a:off x="12649200" y="201289"/>
            <a:ext cx="4808452" cy="5452319"/>
          </a:xfrm>
          <a:prstGeom prst="rect">
            <a:avLst/>
          </a:prstGeom>
        </p:spPr>
      </p:pic>
    </p:spTree>
    <p:extLst>
      <p:ext uri="{BB962C8B-B14F-4D97-AF65-F5344CB8AC3E}">
        <p14:creationId xmlns:p14="http://schemas.microsoft.com/office/powerpoint/2010/main" val="2438296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6FAFF"/>
        </a:solidFill>
        <a:effectLst/>
      </p:bgPr>
    </p:bg>
    <p:spTree>
      <p:nvGrpSpPr>
        <p:cNvPr id="1" name="">
          <a:extLst>
            <a:ext uri="{FF2B5EF4-FFF2-40B4-BE49-F238E27FC236}">
              <a16:creationId xmlns:a16="http://schemas.microsoft.com/office/drawing/2014/main" id="{1174C70C-3E38-D859-5993-EA52D8313F51}"/>
            </a:ext>
          </a:extLst>
        </p:cNvPr>
        <p:cNvGrpSpPr/>
        <p:nvPr/>
      </p:nvGrpSpPr>
      <p:grpSpPr>
        <a:xfrm>
          <a:off x="0" y="0"/>
          <a:ext cx="0" cy="0"/>
          <a:chOff x="0" y="0"/>
          <a:chExt cx="0" cy="0"/>
        </a:xfrm>
      </p:grpSpPr>
      <p:sp>
        <p:nvSpPr>
          <p:cNvPr id="11" name="Freeform 4">
            <a:extLst>
              <a:ext uri="{FF2B5EF4-FFF2-40B4-BE49-F238E27FC236}">
                <a16:creationId xmlns:a16="http://schemas.microsoft.com/office/drawing/2014/main" id="{1719CF42-E367-574C-D528-2880F6FF4108}"/>
              </a:ext>
            </a:extLst>
          </p:cNvPr>
          <p:cNvSpPr/>
          <p:nvPr/>
        </p:nvSpPr>
        <p:spPr>
          <a:xfrm>
            <a:off x="12152483" y="489416"/>
            <a:ext cx="4646388" cy="4625701"/>
          </a:xfrm>
          <a:prstGeom prst="ellipse">
            <a:avLst/>
          </a:prstGeom>
          <a:blipFill>
            <a:blip r:embed="rId2"/>
            <a:stretch>
              <a:fillRect l="223" t="-12499" r="223" b="-12499"/>
            </a:stretch>
          </a:blipFill>
        </p:spPr>
        <p:txBody>
          <a:bodyPr/>
          <a:lstStyle/>
          <a:p>
            <a:endParaRPr lang="en-GB"/>
          </a:p>
        </p:txBody>
      </p:sp>
      <p:sp>
        <p:nvSpPr>
          <p:cNvPr id="8" name="TextBox 8">
            <a:extLst>
              <a:ext uri="{FF2B5EF4-FFF2-40B4-BE49-F238E27FC236}">
                <a16:creationId xmlns:a16="http://schemas.microsoft.com/office/drawing/2014/main" id="{EF1214E0-21DA-F79B-0C37-FB027473608C}"/>
              </a:ext>
            </a:extLst>
          </p:cNvPr>
          <p:cNvSpPr txBox="1"/>
          <p:nvPr/>
        </p:nvSpPr>
        <p:spPr>
          <a:xfrm>
            <a:off x="555820" y="5299164"/>
            <a:ext cx="17464050" cy="3274614"/>
          </a:xfrm>
          <a:prstGeom prst="rect">
            <a:avLst/>
          </a:prstGeom>
        </p:spPr>
        <p:txBody>
          <a:bodyPr wrap="square" lIns="0" tIns="0" rIns="0" bIns="0" rtlCol="0" anchor="t">
            <a:spAutoFit/>
          </a:bodyPr>
          <a:lstStyle/>
          <a:p>
            <a:r>
              <a:rPr lang="en-GB" sz="2339" dirty="0">
                <a:solidFill>
                  <a:srgbClr val="145FF6"/>
                </a:solidFill>
                <a:latin typeface="Canva Sans"/>
                <a:ea typeface="Canva Sans"/>
                <a:cs typeface="Canva Sans"/>
              </a:rPr>
              <a:t>Susanna Invernizzi is a senior investment professional with over 30 years of experience in financial advisory and asset management, specializing in global energy, utilities, and infrastructure. As a former Managing Director at Morgan Stanley, she managed a €3bn global infrastructure fund, where she was responsible for strategic asset allocation, investment selection, and risk management.</a:t>
            </a:r>
          </a:p>
          <a:p>
            <a:endParaRPr lang="en-GB" sz="2339" dirty="0">
              <a:solidFill>
                <a:srgbClr val="145FF6"/>
              </a:solidFill>
              <a:latin typeface="Canva Sans"/>
              <a:ea typeface="Canva Sans"/>
              <a:cs typeface="Canva Sans"/>
            </a:endParaRPr>
          </a:p>
          <a:p>
            <a:r>
              <a:rPr lang="en-GB" sz="2339" dirty="0">
                <a:solidFill>
                  <a:srgbClr val="145FF6"/>
                </a:solidFill>
                <a:latin typeface="Canva Sans"/>
                <a:ea typeface="Canva Sans"/>
                <a:cs typeface="Canva Sans"/>
              </a:rPr>
              <a:t>Currently a Senior Executive Fellow at SDA Bocconi, Susanna lectures focus on Investment Management, and Infra Financing.  She also serves on the Advisory Board of the Global Listed Infrastructure Organisation (GLIO). She holds a degree Summa Cum Laude from Bocconi University and a CEMS Master’s from HEC Paris.</a:t>
            </a:r>
          </a:p>
          <a:p>
            <a:pPr algn="l">
              <a:lnSpc>
                <a:spcPts val="3299"/>
              </a:lnSpc>
            </a:pPr>
            <a:endParaRPr lang="en-US" sz="2339" dirty="0">
              <a:solidFill>
                <a:srgbClr val="145FF6"/>
              </a:solidFill>
              <a:latin typeface="Canva Sans"/>
              <a:ea typeface="Canva Sans"/>
              <a:cs typeface="Canva Sans"/>
              <a:sym typeface="Canva Sans"/>
            </a:endParaRPr>
          </a:p>
        </p:txBody>
      </p:sp>
      <p:sp>
        <p:nvSpPr>
          <p:cNvPr id="9" name="TextBox 11">
            <a:extLst>
              <a:ext uri="{FF2B5EF4-FFF2-40B4-BE49-F238E27FC236}">
                <a16:creationId xmlns:a16="http://schemas.microsoft.com/office/drawing/2014/main" id="{8B8964B4-2A02-5A22-5BAF-C9F1ACD94C6D}"/>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EMEA DISTRIBUTION</a:t>
            </a:r>
          </a:p>
        </p:txBody>
      </p:sp>
      <p:sp>
        <p:nvSpPr>
          <p:cNvPr id="3" name="TextBox 2">
            <a:extLst>
              <a:ext uri="{FF2B5EF4-FFF2-40B4-BE49-F238E27FC236}">
                <a16:creationId xmlns:a16="http://schemas.microsoft.com/office/drawing/2014/main" id="{AE97BA28-DC48-5DB2-EB35-523F02C467C7}"/>
              </a:ext>
            </a:extLst>
          </p:cNvPr>
          <p:cNvSpPr txBox="1"/>
          <p:nvPr/>
        </p:nvSpPr>
        <p:spPr>
          <a:xfrm>
            <a:off x="380363" y="836268"/>
            <a:ext cx="6591300" cy="1631216"/>
          </a:xfrm>
          <a:prstGeom prst="rect">
            <a:avLst/>
          </a:prstGeom>
          <a:noFill/>
        </p:spPr>
        <p:txBody>
          <a:bodyPr wrap="square" rtlCol="0">
            <a:spAutoFit/>
          </a:bodyPr>
          <a:lstStyle/>
          <a:p>
            <a:r>
              <a:rPr lang="en-GB" sz="10000" dirty="0">
                <a:solidFill>
                  <a:srgbClr val="145FF6"/>
                </a:solidFill>
                <a:latin typeface="Neue Machina"/>
                <a:cs typeface="Neue Machina"/>
              </a:rPr>
              <a:t>SUSANNA</a:t>
            </a:r>
          </a:p>
        </p:txBody>
      </p:sp>
      <p:sp>
        <p:nvSpPr>
          <p:cNvPr id="4" name="TextBox 3">
            <a:extLst>
              <a:ext uri="{FF2B5EF4-FFF2-40B4-BE49-F238E27FC236}">
                <a16:creationId xmlns:a16="http://schemas.microsoft.com/office/drawing/2014/main" id="{9E8042E0-568D-4831-FB41-6882A9064313}"/>
              </a:ext>
            </a:extLst>
          </p:cNvPr>
          <p:cNvSpPr txBox="1"/>
          <p:nvPr/>
        </p:nvSpPr>
        <p:spPr>
          <a:xfrm>
            <a:off x="382314" y="2216884"/>
            <a:ext cx="8761686" cy="1631216"/>
          </a:xfrm>
          <a:prstGeom prst="rect">
            <a:avLst/>
          </a:prstGeom>
          <a:noFill/>
        </p:spPr>
        <p:txBody>
          <a:bodyPr wrap="square" rtlCol="0">
            <a:spAutoFit/>
          </a:bodyPr>
          <a:lstStyle/>
          <a:p>
            <a:r>
              <a:rPr lang="en-GB" sz="10000" dirty="0">
                <a:solidFill>
                  <a:srgbClr val="145FF6"/>
                </a:solidFill>
                <a:latin typeface="Neue Machina"/>
                <a:cs typeface="Neue Machina"/>
              </a:rPr>
              <a:t>INVERNIZZI</a:t>
            </a:r>
          </a:p>
        </p:txBody>
      </p:sp>
    </p:spTree>
    <p:extLst>
      <p:ext uri="{BB962C8B-B14F-4D97-AF65-F5344CB8AC3E}">
        <p14:creationId xmlns:p14="http://schemas.microsoft.com/office/powerpoint/2010/main" val="1496718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3"/>
            <a:stretch>
              <a:fillRect t="-208873" b="-428777"/>
            </a:stretch>
          </a:blipFill>
        </p:spPr>
        <p:txBody>
          <a:bodyPr/>
          <a:lstStyle/>
          <a:p>
            <a:endParaRPr lang="en-US"/>
          </a:p>
        </p:txBody>
      </p:sp>
      <p:sp>
        <p:nvSpPr>
          <p:cNvPr id="4" name="Freeform 4"/>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4"/>
            <a:stretch>
              <a:fillRect l="-4" t="-19787"/>
            </a:stretch>
          </a:blipFill>
        </p:spPr>
        <p:txBody>
          <a:bodyPr/>
          <a:lstStyle/>
          <a:p>
            <a:endParaRPr lang="en-US"/>
          </a:p>
        </p:txBody>
      </p:sp>
      <p:sp>
        <p:nvSpPr>
          <p:cNvPr id="5" name="Freeform 5"/>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4"/>
            <a:stretch>
              <a:fillRect t="-19791" r="-8690"/>
            </a:stretch>
          </a:blipFill>
        </p:spPr>
        <p:txBody>
          <a:bodyPr/>
          <a:lstStyle/>
          <a:p>
            <a:endParaRPr lang="en-US"/>
          </a:p>
        </p:txBody>
      </p:sp>
      <p:sp>
        <p:nvSpPr>
          <p:cNvPr id="6" name="TextBox 6"/>
          <p:cNvSpPr txBox="1"/>
          <p:nvPr/>
        </p:nvSpPr>
        <p:spPr>
          <a:xfrm>
            <a:off x="-1" y="4687500"/>
            <a:ext cx="18288000" cy="1205103"/>
          </a:xfrm>
          <a:prstGeom prst="rect">
            <a:avLst/>
          </a:prstGeom>
        </p:spPr>
        <p:txBody>
          <a:bodyPr wrap="square" lIns="0" tIns="0" rIns="0" bIns="0" rtlCol="0" anchor="t">
            <a:spAutoFit/>
          </a:bodyPr>
          <a:lstStyle/>
          <a:p>
            <a:pPr algn="ctr">
              <a:lnSpc>
                <a:spcPts val="9743"/>
              </a:lnSpc>
            </a:pPr>
            <a:r>
              <a:rPr lang="en-US" sz="6959" b="1" spc="702" dirty="0">
                <a:solidFill>
                  <a:srgbClr val="FFFFFF"/>
                </a:solidFill>
                <a:latin typeface="League Spartan"/>
                <a:ea typeface="League Spartan"/>
                <a:cs typeface="League Spartan"/>
                <a:sym typeface="League Spartan"/>
              </a:rPr>
              <a:t>UK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6FAFF"/>
        </a:solidFill>
        <a:effectLst/>
      </p:bgPr>
    </p:bg>
    <p:spTree>
      <p:nvGrpSpPr>
        <p:cNvPr id="1" name="">
          <a:extLst>
            <a:ext uri="{FF2B5EF4-FFF2-40B4-BE49-F238E27FC236}">
              <a16:creationId xmlns:a16="http://schemas.microsoft.com/office/drawing/2014/main" id="{1F8B769D-D59B-55F9-22F2-94F18AB89F98}"/>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DB26D7F8-7D53-2179-4248-30636421B4EE}"/>
              </a:ext>
            </a:extLst>
          </p:cNvPr>
          <p:cNvSpPr/>
          <p:nvPr/>
        </p:nvSpPr>
        <p:spPr>
          <a:xfrm>
            <a:off x="12048534" y="489433"/>
            <a:ext cx="4854131" cy="4625722"/>
          </a:xfrm>
          <a:custGeom>
            <a:avLst/>
            <a:gdLst/>
            <a:ahLst/>
            <a:cxnLst/>
            <a:rect l="l" t="t" r="r" b="b"/>
            <a:pathLst>
              <a:path w="6472174" h="6167628">
                <a:moveTo>
                  <a:pt x="3250057" y="0"/>
                </a:moveTo>
                <a:cubicBezTo>
                  <a:pt x="3245485" y="0"/>
                  <a:pt x="3240913" y="0"/>
                  <a:pt x="3236341" y="0"/>
                </a:cubicBezTo>
                <a:cubicBezTo>
                  <a:pt x="3231769" y="0"/>
                  <a:pt x="3227197" y="0"/>
                  <a:pt x="3222625" y="0"/>
                </a:cubicBezTo>
                <a:cubicBezTo>
                  <a:pt x="2122678" y="0"/>
                  <a:pt x="1105535" y="585851"/>
                  <a:pt x="554101" y="1537970"/>
                </a:cubicBezTo>
                <a:cubicBezTo>
                  <a:pt x="254" y="2494026"/>
                  <a:pt x="0" y="3673602"/>
                  <a:pt x="554101" y="4629658"/>
                </a:cubicBezTo>
                <a:cubicBezTo>
                  <a:pt x="1105662" y="5581904"/>
                  <a:pt x="2122551" y="6167628"/>
                  <a:pt x="3222371" y="6167628"/>
                </a:cubicBezTo>
                <a:cubicBezTo>
                  <a:pt x="3226943" y="6167628"/>
                  <a:pt x="3231515" y="6167628"/>
                  <a:pt x="3236087" y="6167628"/>
                </a:cubicBezTo>
                <a:cubicBezTo>
                  <a:pt x="3240659" y="6167628"/>
                  <a:pt x="3245231" y="6167628"/>
                  <a:pt x="3249803" y="6167628"/>
                </a:cubicBezTo>
                <a:cubicBezTo>
                  <a:pt x="4349623" y="6167628"/>
                  <a:pt x="5366512" y="5581777"/>
                  <a:pt x="5918073" y="4629658"/>
                </a:cubicBezTo>
                <a:cubicBezTo>
                  <a:pt x="6471920" y="3673602"/>
                  <a:pt x="6472174" y="2494026"/>
                  <a:pt x="5918073" y="1537970"/>
                </a:cubicBezTo>
                <a:cubicBezTo>
                  <a:pt x="5366766" y="585724"/>
                  <a:pt x="4349750" y="0"/>
                  <a:pt x="3250057" y="0"/>
                </a:cubicBezTo>
                <a:close/>
              </a:path>
            </a:pathLst>
          </a:custGeom>
          <a:blipFill>
            <a:blip r:embed="rId2"/>
            <a:stretch>
              <a:fillRect l="-2236" t="-2467" r="-2237" b="-2468"/>
            </a:stretch>
          </a:blipFill>
        </p:spPr>
        <p:txBody>
          <a:bodyPr/>
          <a:lstStyle/>
          <a:p>
            <a:endParaRPr lang="en-US" dirty="0"/>
          </a:p>
        </p:txBody>
      </p:sp>
      <p:sp>
        <p:nvSpPr>
          <p:cNvPr id="7" name="TextBox 6">
            <a:extLst>
              <a:ext uri="{FF2B5EF4-FFF2-40B4-BE49-F238E27FC236}">
                <a16:creationId xmlns:a16="http://schemas.microsoft.com/office/drawing/2014/main" id="{152B3936-1929-01A6-83B7-05D0909C074B}"/>
              </a:ext>
            </a:extLst>
          </p:cNvPr>
          <p:cNvSpPr txBox="1"/>
          <p:nvPr/>
        </p:nvSpPr>
        <p:spPr>
          <a:xfrm>
            <a:off x="380363" y="836268"/>
            <a:ext cx="6591300" cy="1631216"/>
          </a:xfrm>
          <a:prstGeom prst="rect">
            <a:avLst/>
          </a:prstGeom>
          <a:noFill/>
        </p:spPr>
        <p:txBody>
          <a:bodyPr wrap="square" rtlCol="0">
            <a:spAutoFit/>
          </a:bodyPr>
          <a:lstStyle/>
          <a:p>
            <a:r>
              <a:rPr lang="en-GB" sz="10000" dirty="0">
                <a:solidFill>
                  <a:srgbClr val="145FF6"/>
                </a:solidFill>
                <a:latin typeface="Neue Machina"/>
                <a:cs typeface="Neue Machina"/>
              </a:rPr>
              <a:t>PAUL</a:t>
            </a:r>
          </a:p>
        </p:txBody>
      </p:sp>
      <p:sp>
        <p:nvSpPr>
          <p:cNvPr id="8" name="TextBox 7">
            <a:extLst>
              <a:ext uri="{FF2B5EF4-FFF2-40B4-BE49-F238E27FC236}">
                <a16:creationId xmlns:a16="http://schemas.microsoft.com/office/drawing/2014/main" id="{81AC5948-CFDC-160B-DF4E-8D7DA4F8CFC1}"/>
              </a:ext>
            </a:extLst>
          </p:cNvPr>
          <p:cNvSpPr txBox="1"/>
          <p:nvPr/>
        </p:nvSpPr>
        <p:spPr>
          <a:xfrm>
            <a:off x="382314" y="2216884"/>
            <a:ext cx="8152086" cy="1631216"/>
          </a:xfrm>
          <a:prstGeom prst="rect">
            <a:avLst/>
          </a:prstGeom>
          <a:noFill/>
        </p:spPr>
        <p:txBody>
          <a:bodyPr wrap="square" rtlCol="0">
            <a:spAutoFit/>
          </a:bodyPr>
          <a:lstStyle/>
          <a:p>
            <a:r>
              <a:rPr lang="en-GB" sz="10000" dirty="0">
                <a:solidFill>
                  <a:srgbClr val="145FF6"/>
                </a:solidFill>
                <a:latin typeface="Neue Machina"/>
                <a:cs typeface="Neue Machina"/>
              </a:rPr>
              <a:t>SULLIVAN</a:t>
            </a:r>
          </a:p>
        </p:txBody>
      </p:sp>
      <p:sp>
        <p:nvSpPr>
          <p:cNvPr id="11" name="TextBox 11">
            <a:extLst>
              <a:ext uri="{FF2B5EF4-FFF2-40B4-BE49-F238E27FC236}">
                <a16:creationId xmlns:a16="http://schemas.microsoft.com/office/drawing/2014/main" id="{A86F66C8-DFDE-9444-3A66-5BD4B8F2A7FB}"/>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UK &amp; CANADA INSTITUTIONAL DISTRIBUTION</a:t>
            </a:r>
          </a:p>
        </p:txBody>
      </p:sp>
      <p:sp>
        <p:nvSpPr>
          <p:cNvPr id="5" name="TextBox 8">
            <a:extLst>
              <a:ext uri="{FF2B5EF4-FFF2-40B4-BE49-F238E27FC236}">
                <a16:creationId xmlns:a16="http://schemas.microsoft.com/office/drawing/2014/main" id="{5FDAE02B-CEA9-B9E7-CC6E-4D0B9E6A15C1}"/>
              </a:ext>
            </a:extLst>
          </p:cNvPr>
          <p:cNvSpPr txBox="1"/>
          <p:nvPr/>
        </p:nvSpPr>
        <p:spPr>
          <a:xfrm>
            <a:off x="530420" y="5405200"/>
            <a:ext cx="17464050" cy="4078552"/>
          </a:xfrm>
          <a:prstGeom prst="rect">
            <a:avLst/>
          </a:prstGeom>
        </p:spPr>
        <p:txBody>
          <a:bodyPr wrap="square" lIns="0" tIns="0" rIns="0" bIns="0" rtlCol="0" anchor="t">
            <a:spAutoFit/>
          </a:bodyPr>
          <a:lstStyle/>
          <a:p>
            <a:pPr>
              <a:lnSpc>
                <a:spcPts val="3198"/>
              </a:lnSpc>
            </a:pPr>
            <a:r>
              <a:rPr lang="en-US" sz="2340" dirty="0">
                <a:solidFill>
                  <a:srgbClr val="145FF6"/>
                </a:solidFill>
                <a:latin typeface="Canva Sans"/>
                <a:ea typeface="Canva Sans"/>
                <a:cs typeface="Canva Sans"/>
                <a:sym typeface="Canva Sans"/>
              </a:rPr>
              <a:t>Paul Sullivan is an experienced fundraiser in the European Private Credit Markets. He was most recently a Director in Global Capital Markets at Funding Circle plc where he managed the private and public Funds businesses, built relationships with UK pension funds and insurance companies and raised capital for SME lending. Prior to this, he was a Partner and Head of Business Development at Pemberton Asset Management where he was instrumental in the raising of Pemberton Fund I of €1.2B (European Mid-Market Direct Lending). Over his 32 years in London, Paul has developed strong and longstanding investment relationships with most of the leading UK insurance companies and pension funds. Paul has raised money for commingled private credit funds and several large separately managed accounts for European insurers and UK Pension Funds. He has been involved in fund structuring, currency hedging, balance sheet management, loan loss provisioning, dividend/distribution policy and all aspects of financial reporting to investors. Paul has a BA in Economics from the University of Michigan where he majored in International Finance and Trade Theory and an MBA from Northeastern University in Corporate Finance where he attended as a Graduate Teaching Assistant.</a:t>
            </a:r>
          </a:p>
        </p:txBody>
      </p:sp>
    </p:spTree>
    <p:extLst>
      <p:ext uri="{BB962C8B-B14F-4D97-AF65-F5344CB8AC3E}">
        <p14:creationId xmlns:p14="http://schemas.microsoft.com/office/powerpoint/2010/main" val="25190050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48534" y="489433"/>
            <a:ext cx="4854130" cy="4625721"/>
            <a:chOff x="0" y="0"/>
            <a:chExt cx="6472174" cy="6167628"/>
          </a:xfrm>
        </p:grpSpPr>
        <p:sp>
          <p:nvSpPr>
            <p:cNvPr id="3" name="Freeform 3"/>
            <p:cNvSpPr/>
            <p:nvPr/>
          </p:nvSpPr>
          <p:spPr>
            <a:xfrm>
              <a:off x="138620" y="0"/>
              <a:ext cx="6194933" cy="6167628"/>
            </a:xfrm>
            <a:custGeom>
              <a:avLst/>
              <a:gdLst/>
              <a:ahLst/>
              <a:cxnLst/>
              <a:rect l="l" t="t" r="r" b="b"/>
              <a:pathLst>
                <a:path w="6194933" h="6167628">
                  <a:moveTo>
                    <a:pt x="3111437" y="0"/>
                  </a:moveTo>
                  <a:cubicBezTo>
                    <a:pt x="3106865" y="0"/>
                    <a:pt x="3102293" y="0"/>
                    <a:pt x="3097721" y="0"/>
                  </a:cubicBezTo>
                  <a:cubicBezTo>
                    <a:pt x="3093149" y="0"/>
                    <a:pt x="3088577" y="0"/>
                    <a:pt x="3084005" y="0"/>
                  </a:cubicBezTo>
                  <a:cubicBezTo>
                    <a:pt x="1984058" y="0"/>
                    <a:pt x="966915" y="585851"/>
                    <a:pt x="415481" y="1537970"/>
                  </a:cubicBezTo>
                  <a:cubicBezTo>
                    <a:pt x="-138366" y="2494026"/>
                    <a:pt x="-138620" y="3673602"/>
                    <a:pt x="415481" y="4629658"/>
                  </a:cubicBezTo>
                  <a:cubicBezTo>
                    <a:pt x="967042" y="5581904"/>
                    <a:pt x="1983931" y="6167628"/>
                    <a:pt x="3083751" y="6167628"/>
                  </a:cubicBezTo>
                  <a:cubicBezTo>
                    <a:pt x="3088323" y="6167628"/>
                    <a:pt x="3092895" y="6167628"/>
                    <a:pt x="3097467" y="6167628"/>
                  </a:cubicBezTo>
                  <a:cubicBezTo>
                    <a:pt x="3102039" y="6167628"/>
                    <a:pt x="3106611" y="6167628"/>
                    <a:pt x="3111183" y="6167628"/>
                  </a:cubicBezTo>
                  <a:cubicBezTo>
                    <a:pt x="4211003" y="6167628"/>
                    <a:pt x="5227892" y="5581777"/>
                    <a:pt x="5779453" y="4629658"/>
                  </a:cubicBezTo>
                  <a:cubicBezTo>
                    <a:pt x="6333300" y="3673602"/>
                    <a:pt x="6333554" y="2494026"/>
                    <a:pt x="5779453" y="1537970"/>
                  </a:cubicBezTo>
                  <a:cubicBezTo>
                    <a:pt x="5228146" y="585724"/>
                    <a:pt x="4211130" y="0"/>
                    <a:pt x="3111437" y="0"/>
                  </a:cubicBezTo>
                  <a:close/>
                </a:path>
              </a:pathLst>
            </a:custGeom>
            <a:blipFill>
              <a:blip r:embed="rId3"/>
              <a:stretch>
                <a:fillRect t="-221" b="-221"/>
              </a:stretch>
            </a:blipFill>
          </p:spPr>
          <p:txBody>
            <a:bodyPr/>
            <a:lstStyle/>
            <a:p>
              <a:endParaRPr lang="en-GB"/>
            </a:p>
          </p:txBody>
        </p:sp>
      </p:grpSp>
      <p:sp>
        <p:nvSpPr>
          <p:cNvPr id="4" name="TextBox 4"/>
          <p:cNvSpPr txBox="1"/>
          <p:nvPr/>
        </p:nvSpPr>
        <p:spPr>
          <a:xfrm>
            <a:off x="471802" y="872461"/>
            <a:ext cx="6038612"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RICHARD</a:t>
            </a:r>
          </a:p>
        </p:txBody>
      </p:sp>
      <p:sp>
        <p:nvSpPr>
          <p:cNvPr id="5" name="TextBox 5"/>
          <p:cNvSpPr txBox="1"/>
          <p:nvPr/>
        </p:nvSpPr>
        <p:spPr>
          <a:xfrm>
            <a:off x="473754" y="2253082"/>
            <a:ext cx="7638812"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PURSGLOVE</a:t>
            </a:r>
          </a:p>
        </p:txBody>
      </p:sp>
      <p:sp>
        <p:nvSpPr>
          <p:cNvPr id="6" name="TextBox 6"/>
          <p:cNvSpPr txBox="1"/>
          <p:nvPr/>
        </p:nvSpPr>
        <p:spPr>
          <a:xfrm>
            <a:off x="560899" y="4486275"/>
            <a:ext cx="10183301" cy="448841"/>
          </a:xfrm>
          <a:prstGeom prst="rect">
            <a:avLst/>
          </a:prstGeom>
        </p:spPr>
        <p:txBody>
          <a:bodyPr lIns="0" tIns="0" rIns="0" bIns="0" rtlCol="0" anchor="t">
            <a:spAutoFit/>
          </a:bodyPr>
          <a:lstStyle/>
          <a:p>
            <a:pPr algn="l">
              <a:lnSpc>
                <a:spcPts val="3456"/>
              </a:lnSpc>
            </a:pPr>
            <a:r>
              <a:rPr lang="en-US" sz="3171" dirty="0">
                <a:solidFill>
                  <a:srgbClr val="145FF6"/>
                </a:solidFill>
                <a:latin typeface="Neue Machina"/>
                <a:ea typeface="Neue Machina"/>
                <a:cs typeface="Neue Machina"/>
                <a:sym typeface="Neue Machina"/>
              </a:rPr>
              <a:t>UK WEALTH DISTRIBUTION</a:t>
            </a:r>
          </a:p>
        </p:txBody>
      </p:sp>
      <p:sp>
        <p:nvSpPr>
          <p:cNvPr id="7" name="TextBox 7"/>
          <p:cNvSpPr txBox="1"/>
          <p:nvPr/>
        </p:nvSpPr>
        <p:spPr>
          <a:xfrm>
            <a:off x="560899" y="5636857"/>
            <a:ext cx="17464049" cy="4388968"/>
          </a:xfrm>
          <a:prstGeom prst="rect">
            <a:avLst/>
          </a:prstGeom>
        </p:spPr>
        <p:txBody>
          <a:bodyPr lIns="0" tIns="0" rIns="0" bIns="0" rtlCol="0" anchor="t">
            <a:spAutoFit/>
          </a:bodyPr>
          <a:lstStyle/>
          <a:p>
            <a:pPr algn="l">
              <a:lnSpc>
                <a:spcPts val="3198"/>
              </a:lnSpc>
            </a:pPr>
            <a:endParaRPr dirty="0"/>
          </a:p>
          <a:p>
            <a:pPr algn="l">
              <a:lnSpc>
                <a:spcPts val="3198"/>
              </a:lnSpc>
            </a:pPr>
            <a:endParaRPr dirty="0"/>
          </a:p>
          <a:p>
            <a:pPr algn="l">
              <a:lnSpc>
                <a:spcPts val="3197"/>
              </a:lnSpc>
            </a:pPr>
            <a:r>
              <a:rPr lang="en-US" sz="2339" dirty="0">
                <a:solidFill>
                  <a:srgbClr val="145FF6"/>
                </a:solidFill>
                <a:latin typeface="Canva Sans"/>
                <a:ea typeface="Canva Sans"/>
                <a:cs typeface="Canva Sans"/>
                <a:sym typeface="Canva Sans"/>
              </a:rPr>
              <a:t>Richard </a:t>
            </a:r>
            <a:r>
              <a:rPr lang="en-US" sz="2339" dirty="0" err="1">
                <a:solidFill>
                  <a:srgbClr val="145FF6"/>
                </a:solidFill>
                <a:latin typeface="Canva Sans"/>
                <a:ea typeface="Canva Sans"/>
                <a:cs typeface="Canva Sans"/>
                <a:sym typeface="Canva Sans"/>
              </a:rPr>
              <a:t>Pursglove</a:t>
            </a:r>
            <a:r>
              <a:rPr lang="en-US" sz="2339" dirty="0">
                <a:solidFill>
                  <a:srgbClr val="145FF6"/>
                </a:solidFill>
                <a:latin typeface="Canva Sans"/>
                <a:ea typeface="Canva Sans"/>
                <a:cs typeface="Canva Sans"/>
                <a:sym typeface="Canva Sans"/>
              </a:rPr>
              <a:t> is a senior asset and wealth management distribution professional with more than 30 years of experience across institutional, wholesale and wealth channels. He began his career as a financial adviser before moving into asset management, where he has held senior sales and distribution leadership roles at Cazenove Capital, Gartmore, Goldman Sachs Asset Management, Artemis Investment Management and Aberdeen Standard Investments.</a:t>
            </a:r>
          </a:p>
          <a:p>
            <a:pPr algn="l">
              <a:lnSpc>
                <a:spcPts val="3198"/>
              </a:lnSpc>
            </a:pPr>
            <a:r>
              <a:rPr lang="en-US" sz="2339" dirty="0">
                <a:solidFill>
                  <a:srgbClr val="145FF6"/>
                </a:solidFill>
                <a:latin typeface="Canva Sans"/>
                <a:ea typeface="Canva Sans"/>
                <a:cs typeface="Canva Sans"/>
                <a:sym typeface="Canva Sans"/>
              </a:rPr>
              <a:t>Richard subsequently served as Head of Distribution at Sanlam UK, with responsibility for sales and marketing strategy, and most recently held a senior investment solutions and distribution role at Hawksmoor Investment Management. His experience spans distribution strategy, client engagement and business development across a broad range of investor groups and investment products.</a:t>
            </a:r>
          </a:p>
          <a:p>
            <a:pPr algn="l">
              <a:lnSpc>
                <a:spcPts val="3198"/>
              </a:lnSpc>
            </a:pPr>
            <a:endParaRPr lang="en-US" sz="2339" dirty="0">
              <a:solidFill>
                <a:srgbClr val="145FF6"/>
              </a:solidFill>
              <a:latin typeface="Canva Sans"/>
              <a:ea typeface="Canva Sans"/>
              <a:cs typeface="Canva Sans"/>
              <a:sym typeface="Canva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6FAFF"/>
        </a:solidFill>
        <a:effectLst/>
      </p:bgPr>
    </p:bg>
    <p:spTree>
      <p:nvGrpSpPr>
        <p:cNvPr id="1" name="">
          <a:extLst>
            <a:ext uri="{FF2B5EF4-FFF2-40B4-BE49-F238E27FC236}">
              <a16:creationId xmlns:a16="http://schemas.microsoft.com/office/drawing/2014/main" id="{45EA9323-CD11-108C-B5CD-CD35B61E86C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D6CBC7-14BC-49FA-D41A-3DC9C018FDDF}"/>
              </a:ext>
            </a:extLst>
          </p:cNvPr>
          <p:cNvSpPr/>
          <p:nvPr/>
        </p:nvSpPr>
        <p:spPr>
          <a:xfrm>
            <a:off x="12123925" y="460991"/>
            <a:ext cx="4703521" cy="4682538"/>
          </a:xfrm>
          <a:custGeom>
            <a:avLst/>
            <a:gdLst/>
            <a:ahLst/>
            <a:cxnLst/>
            <a:rect l="l" t="t" r="r" b="b"/>
            <a:pathLst>
              <a:path w="4703521" h="4682538">
                <a:moveTo>
                  <a:pt x="0" y="0"/>
                </a:moveTo>
                <a:lnTo>
                  <a:pt x="4703521" y="0"/>
                </a:lnTo>
                <a:lnTo>
                  <a:pt x="4703521" y="4682538"/>
                </a:lnTo>
                <a:lnTo>
                  <a:pt x="0" y="468253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TextBox 8">
            <a:extLst>
              <a:ext uri="{FF2B5EF4-FFF2-40B4-BE49-F238E27FC236}">
                <a16:creationId xmlns:a16="http://schemas.microsoft.com/office/drawing/2014/main" id="{A25B617E-C909-18A1-EE6B-052D2663407C}"/>
              </a:ext>
            </a:extLst>
          </p:cNvPr>
          <p:cNvSpPr txBox="1"/>
          <p:nvPr/>
        </p:nvSpPr>
        <p:spPr>
          <a:xfrm>
            <a:off x="380362" y="836268"/>
            <a:ext cx="7087237" cy="1631216"/>
          </a:xfrm>
          <a:prstGeom prst="rect">
            <a:avLst/>
          </a:prstGeom>
          <a:noFill/>
        </p:spPr>
        <p:txBody>
          <a:bodyPr wrap="square" rtlCol="0">
            <a:spAutoFit/>
          </a:bodyPr>
          <a:lstStyle/>
          <a:p>
            <a:r>
              <a:rPr lang="en-GB" sz="10000" dirty="0">
                <a:solidFill>
                  <a:srgbClr val="145FF6"/>
                </a:solidFill>
                <a:latin typeface="Neue Machina"/>
                <a:cs typeface="Neue Machina"/>
              </a:rPr>
              <a:t>CAMERON</a:t>
            </a:r>
          </a:p>
        </p:txBody>
      </p:sp>
      <p:sp>
        <p:nvSpPr>
          <p:cNvPr id="10" name="TextBox 9">
            <a:extLst>
              <a:ext uri="{FF2B5EF4-FFF2-40B4-BE49-F238E27FC236}">
                <a16:creationId xmlns:a16="http://schemas.microsoft.com/office/drawing/2014/main" id="{76D9EB98-41C0-AF94-D48F-6170FB6A1C12}"/>
              </a:ext>
            </a:extLst>
          </p:cNvPr>
          <p:cNvSpPr txBox="1"/>
          <p:nvPr/>
        </p:nvSpPr>
        <p:spPr>
          <a:xfrm>
            <a:off x="382314" y="2216884"/>
            <a:ext cx="9066486" cy="1631216"/>
          </a:xfrm>
          <a:prstGeom prst="rect">
            <a:avLst/>
          </a:prstGeom>
          <a:noFill/>
        </p:spPr>
        <p:txBody>
          <a:bodyPr wrap="square" rtlCol="0">
            <a:spAutoFit/>
          </a:bodyPr>
          <a:lstStyle/>
          <a:p>
            <a:r>
              <a:rPr lang="en-GB" sz="10000" dirty="0">
                <a:solidFill>
                  <a:srgbClr val="145FF6"/>
                </a:solidFill>
                <a:latin typeface="Neue Machina"/>
                <a:cs typeface="Neue Machina"/>
              </a:rPr>
              <a:t>MATHEWSON</a:t>
            </a:r>
          </a:p>
        </p:txBody>
      </p:sp>
      <p:sp>
        <p:nvSpPr>
          <p:cNvPr id="11" name="TextBox 11">
            <a:extLst>
              <a:ext uri="{FF2B5EF4-FFF2-40B4-BE49-F238E27FC236}">
                <a16:creationId xmlns:a16="http://schemas.microsoft.com/office/drawing/2014/main" id="{BD67188B-6D06-98BF-6DCE-0533574AFC66}"/>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UK DISTRIBUTION</a:t>
            </a:r>
          </a:p>
        </p:txBody>
      </p:sp>
      <p:sp>
        <p:nvSpPr>
          <p:cNvPr id="12" name="TextBox 8">
            <a:extLst>
              <a:ext uri="{FF2B5EF4-FFF2-40B4-BE49-F238E27FC236}">
                <a16:creationId xmlns:a16="http://schemas.microsoft.com/office/drawing/2014/main" id="{82239F7D-11F2-8F73-4747-FDC132B40C52}"/>
              </a:ext>
            </a:extLst>
          </p:cNvPr>
          <p:cNvSpPr txBox="1"/>
          <p:nvPr/>
        </p:nvSpPr>
        <p:spPr>
          <a:xfrm>
            <a:off x="560900" y="5674958"/>
            <a:ext cx="17464050" cy="1714508"/>
          </a:xfrm>
          <a:prstGeom prst="rect">
            <a:avLst/>
          </a:prstGeom>
        </p:spPr>
        <p:txBody>
          <a:bodyPr wrap="square" lIns="0" tIns="0" rIns="0" bIns="0" rtlCol="0" anchor="t">
            <a:spAutoFit/>
          </a:bodyPr>
          <a:lstStyle/>
          <a:p>
            <a:pPr>
              <a:lnSpc>
                <a:spcPts val="3395"/>
              </a:lnSpc>
            </a:pPr>
            <a:endParaRPr lang="en-US" sz="2400" dirty="0">
              <a:solidFill>
                <a:srgbClr val="145FF6"/>
              </a:solidFill>
              <a:latin typeface="Canva Sans"/>
              <a:ea typeface="Canva Sans"/>
              <a:cs typeface="Canva Sans"/>
              <a:sym typeface="Canva Sans"/>
            </a:endParaRPr>
          </a:p>
          <a:p>
            <a:pPr>
              <a:lnSpc>
                <a:spcPts val="3395"/>
              </a:lnSpc>
            </a:pPr>
            <a:r>
              <a:rPr lang="en-US" sz="2400" dirty="0">
                <a:solidFill>
                  <a:srgbClr val="145FF6"/>
                </a:solidFill>
                <a:latin typeface="Canva Sans"/>
                <a:ea typeface="Canva Sans"/>
                <a:cs typeface="Canva Sans"/>
                <a:sym typeface="Canva Sans"/>
              </a:rPr>
              <a:t>Cameron supports investor relations as well as senior sales across business mandates. Cameron holds a Bachelor’s and Master’s degree in Finance from The George Washington University in DC. Post graduation he gained experience at Clarity </a:t>
            </a:r>
            <a:r>
              <a:rPr lang="en-US" sz="2400" dirty="0" err="1">
                <a:solidFill>
                  <a:srgbClr val="145FF6"/>
                </a:solidFill>
                <a:latin typeface="Canva Sans"/>
                <a:ea typeface="Canva Sans"/>
                <a:cs typeface="Canva Sans"/>
                <a:sym typeface="Canva Sans"/>
              </a:rPr>
              <a:t>BidRate</a:t>
            </a:r>
            <a:r>
              <a:rPr lang="en-US" sz="2400" dirty="0">
                <a:solidFill>
                  <a:srgbClr val="145FF6"/>
                </a:solidFill>
                <a:latin typeface="Canva Sans"/>
                <a:ea typeface="Canva Sans"/>
                <a:cs typeface="Canva Sans"/>
                <a:sym typeface="Canva Sans"/>
              </a:rPr>
              <a:t> a carbon credits platform, and at SEI Investments in junior analyst roles.</a:t>
            </a:r>
          </a:p>
        </p:txBody>
      </p:sp>
      <p:pic>
        <p:nvPicPr>
          <p:cNvPr id="5" name="Picture 4">
            <a:extLst>
              <a:ext uri="{FF2B5EF4-FFF2-40B4-BE49-F238E27FC236}">
                <a16:creationId xmlns:a16="http://schemas.microsoft.com/office/drawing/2014/main" id="{B2F9BD91-A06A-2996-6199-49581229F99A}"/>
              </a:ext>
            </a:extLst>
          </p:cNvPr>
          <p:cNvPicPr>
            <a:picLocks noChangeAspect="1"/>
          </p:cNvPicPr>
          <p:nvPr/>
        </p:nvPicPr>
        <p:blipFill rotWithShape="1">
          <a:blip r:embed="rId3"/>
          <a:srcRect l="18853" t="6061" r="18047" b="1956"/>
          <a:stretch>
            <a:fillRect/>
          </a:stretch>
        </p:blipFill>
        <p:spPr>
          <a:xfrm>
            <a:off x="12156600" y="459900"/>
            <a:ext cx="4683600" cy="4683600"/>
          </a:xfrm>
          <a:prstGeom prst="ellipse">
            <a:avLst/>
          </a:prstGeom>
        </p:spPr>
      </p:pic>
      <p:pic>
        <p:nvPicPr>
          <p:cNvPr id="6" name="Picture 5">
            <a:extLst>
              <a:ext uri="{FF2B5EF4-FFF2-40B4-BE49-F238E27FC236}">
                <a16:creationId xmlns:a16="http://schemas.microsoft.com/office/drawing/2014/main" id="{BC14F720-7791-4C3C-8E27-D8A9C3DFB0FA}"/>
              </a:ext>
            </a:extLst>
          </p:cNvPr>
          <p:cNvPicPr>
            <a:picLocks noChangeAspect="1"/>
          </p:cNvPicPr>
          <p:nvPr/>
        </p:nvPicPr>
        <p:blipFill rotWithShape="1">
          <a:blip r:embed="rId3"/>
          <a:srcRect l="18853" t="6061" r="18047" b="1956"/>
          <a:stretch>
            <a:fillRect/>
          </a:stretch>
        </p:blipFill>
        <p:spPr>
          <a:xfrm>
            <a:off x="12031909" y="459900"/>
            <a:ext cx="4683600" cy="4683600"/>
          </a:xfrm>
          <a:prstGeom prst="ellipse">
            <a:avLst/>
          </a:prstGeom>
        </p:spPr>
      </p:pic>
    </p:spTree>
    <p:extLst>
      <p:ext uri="{BB962C8B-B14F-4D97-AF65-F5344CB8AC3E}">
        <p14:creationId xmlns:p14="http://schemas.microsoft.com/office/powerpoint/2010/main" val="3394423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48534" y="489433"/>
            <a:ext cx="4854130" cy="4625721"/>
            <a:chOff x="0" y="0"/>
            <a:chExt cx="6472174" cy="6167628"/>
          </a:xfrm>
        </p:grpSpPr>
        <p:sp>
          <p:nvSpPr>
            <p:cNvPr id="3" name="Freeform 3"/>
            <p:cNvSpPr/>
            <p:nvPr/>
          </p:nvSpPr>
          <p:spPr>
            <a:xfrm>
              <a:off x="138620" y="0"/>
              <a:ext cx="6194933" cy="6167628"/>
            </a:xfrm>
            <a:custGeom>
              <a:avLst/>
              <a:gdLst/>
              <a:ahLst/>
              <a:cxnLst/>
              <a:rect l="l" t="t" r="r" b="b"/>
              <a:pathLst>
                <a:path w="6194933" h="6167628">
                  <a:moveTo>
                    <a:pt x="3111437" y="0"/>
                  </a:moveTo>
                  <a:cubicBezTo>
                    <a:pt x="3106865" y="0"/>
                    <a:pt x="3102293" y="0"/>
                    <a:pt x="3097721" y="0"/>
                  </a:cubicBezTo>
                  <a:cubicBezTo>
                    <a:pt x="3093149" y="0"/>
                    <a:pt x="3088577" y="0"/>
                    <a:pt x="3084005" y="0"/>
                  </a:cubicBezTo>
                  <a:cubicBezTo>
                    <a:pt x="1984058" y="0"/>
                    <a:pt x="966915" y="585851"/>
                    <a:pt x="415481" y="1537970"/>
                  </a:cubicBezTo>
                  <a:cubicBezTo>
                    <a:pt x="-138366" y="2494026"/>
                    <a:pt x="-138620" y="3673602"/>
                    <a:pt x="415481" y="4629658"/>
                  </a:cubicBezTo>
                  <a:cubicBezTo>
                    <a:pt x="967042" y="5581904"/>
                    <a:pt x="1983931" y="6167628"/>
                    <a:pt x="3083751" y="6167628"/>
                  </a:cubicBezTo>
                  <a:cubicBezTo>
                    <a:pt x="3088323" y="6167628"/>
                    <a:pt x="3092895" y="6167628"/>
                    <a:pt x="3097467" y="6167628"/>
                  </a:cubicBezTo>
                  <a:cubicBezTo>
                    <a:pt x="3102039" y="6167628"/>
                    <a:pt x="3106611" y="6167628"/>
                    <a:pt x="3111183" y="6167628"/>
                  </a:cubicBezTo>
                  <a:cubicBezTo>
                    <a:pt x="4211003" y="6167628"/>
                    <a:pt x="5227892" y="5581777"/>
                    <a:pt x="5779453" y="4629658"/>
                  </a:cubicBezTo>
                  <a:cubicBezTo>
                    <a:pt x="6333300" y="3673602"/>
                    <a:pt x="6333554" y="2494026"/>
                    <a:pt x="5779453" y="1537970"/>
                  </a:cubicBezTo>
                  <a:cubicBezTo>
                    <a:pt x="5228146" y="585724"/>
                    <a:pt x="4211130" y="0"/>
                    <a:pt x="3111437" y="0"/>
                  </a:cubicBezTo>
                  <a:close/>
                </a:path>
              </a:pathLst>
            </a:custGeom>
            <a:blipFill>
              <a:blip r:embed="rId2"/>
              <a:stretch>
                <a:fillRect l="-2237" t="-3072" r="-2237" b="-3072"/>
              </a:stretch>
            </a:blipFill>
          </p:spPr>
          <p:txBody>
            <a:bodyPr/>
            <a:lstStyle/>
            <a:p>
              <a:endParaRPr lang="en-GB"/>
            </a:p>
          </p:txBody>
        </p:sp>
      </p:grpSp>
      <p:sp>
        <p:nvSpPr>
          <p:cNvPr id="4" name="TextBox 4"/>
          <p:cNvSpPr txBox="1"/>
          <p:nvPr/>
        </p:nvSpPr>
        <p:spPr>
          <a:xfrm>
            <a:off x="471802" y="872461"/>
            <a:ext cx="6408420" cy="1549298"/>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JOANNA</a:t>
            </a:r>
          </a:p>
        </p:txBody>
      </p:sp>
      <p:sp>
        <p:nvSpPr>
          <p:cNvPr id="5" name="TextBox 5"/>
          <p:cNvSpPr txBox="1"/>
          <p:nvPr/>
        </p:nvSpPr>
        <p:spPr>
          <a:xfrm>
            <a:off x="473754" y="2253082"/>
            <a:ext cx="6293882"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CHAYTOR</a:t>
            </a:r>
          </a:p>
        </p:txBody>
      </p:sp>
      <p:sp>
        <p:nvSpPr>
          <p:cNvPr id="6" name="TextBox 6"/>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a:solidFill>
                  <a:srgbClr val="145FF6"/>
                </a:solidFill>
                <a:latin typeface="Neue Machina"/>
                <a:ea typeface="Neue Machina"/>
                <a:cs typeface="Neue Machina"/>
                <a:sym typeface="Neue Machina"/>
              </a:rPr>
              <a:t>COO </a:t>
            </a:r>
          </a:p>
        </p:txBody>
      </p:sp>
      <p:sp>
        <p:nvSpPr>
          <p:cNvPr id="7" name="TextBox 7"/>
          <p:cNvSpPr txBox="1"/>
          <p:nvPr/>
        </p:nvSpPr>
        <p:spPr>
          <a:xfrm>
            <a:off x="411975" y="5349344"/>
            <a:ext cx="17464049" cy="5452883"/>
          </a:xfrm>
          <a:prstGeom prst="rect">
            <a:avLst/>
          </a:prstGeom>
        </p:spPr>
        <p:txBody>
          <a:bodyPr lIns="0" tIns="0" rIns="0" bIns="0" rtlCol="0" anchor="t">
            <a:spAutoFit/>
          </a:bodyPr>
          <a:lstStyle/>
          <a:p>
            <a:pPr algn="l">
              <a:lnSpc>
                <a:spcPts val="3095"/>
              </a:lnSpc>
            </a:pPr>
            <a:r>
              <a:rPr lang="en-US" sz="2340" dirty="0">
                <a:solidFill>
                  <a:srgbClr val="145FF6"/>
                </a:solidFill>
                <a:latin typeface="Canva Sans"/>
                <a:ea typeface="Canva Sans"/>
                <a:cs typeface="Canva Sans"/>
                <a:sym typeface="Canva Sans"/>
              </a:rPr>
              <a:t>Joanna Koczuk is a senior private markets fundraising and distribution executive with 12 years of experience across institutional capital raising, investor relations and strategic business development For the past three years, Joanna has worked with AA Advisors across institutional fundraising mandates, advising private markets managers on capital-raising strategy, investor positioning, market coverage and global LP engagement.</a:t>
            </a:r>
          </a:p>
          <a:p>
            <a:pPr algn="l">
              <a:lnSpc>
                <a:spcPts val="3095"/>
              </a:lnSpc>
            </a:pPr>
            <a:endParaRPr lang="en-US" sz="2340" dirty="0">
              <a:solidFill>
                <a:srgbClr val="145FF6"/>
              </a:solidFill>
              <a:latin typeface="Canva Sans"/>
              <a:ea typeface="Canva Sans"/>
              <a:cs typeface="Canva Sans"/>
              <a:sym typeface="Canva Sans"/>
            </a:endParaRPr>
          </a:p>
          <a:p>
            <a:pPr algn="l">
              <a:lnSpc>
                <a:spcPts val="3095"/>
              </a:lnSpc>
            </a:pPr>
            <a:r>
              <a:rPr lang="en-US" sz="2340" dirty="0">
                <a:solidFill>
                  <a:srgbClr val="145FF6"/>
                </a:solidFill>
                <a:latin typeface="Canva Sans"/>
                <a:ea typeface="Canva Sans"/>
                <a:cs typeface="Canva Sans"/>
                <a:sym typeface="Canva Sans"/>
              </a:rPr>
              <a:t>Previously, Joanna held senior investor relations and fundraising roles at Oxx, </a:t>
            </a:r>
            <a:r>
              <a:rPr lang="en-US" sz="2340" dirty="0" err="1">
                <a:solidFill>
                  <a:srgbClr val="145FF6"/>
                </a:solidFill>
                <a:latin typeface="Canva Sans"/>
                <a:ea typeface="Canva Sans"/>
                <a:cs typeface="Canva Sans"/>
                <a:sym typeface="Canva Sans"/>
              </a:rPr>
              <a:t>Picus</a:t>
            </a:r>
            <a:r>
              <a:rPr lang="en-US" sz="2340" dirty="0">
                <a:solidFill>
                  <a:srgbClr val="145FF6"/>
                </a:solidFill>
                <a:latin typeface="Canva Sans"/>
                <a:ea typeface="Canva Sans"/>
                <a:cs typeface="Canva Sans"/>
                <a:sym typeface="Canva Sans"/>
              </a:rPr>
              <a:t> Capital and Phoenix Group. Earlier in her career, she spent several years helping to build the private markets distribution platform at Schroders Capital, working across institutional sales, new client acquisition, cross-selling and strategic growth initiatives ahead of the platform's strategic sale to Nuveen. Joanna began her career in alternatives at PAAMCO in the United States, giving her a longstanding foundation in institutional alternative investments and manager relationships.</a:t>
            </a:r>
          </a:p>
          <a:p>
            <a:pPr algn="l">
              <a:lnSpc>
                <a:spcPts val="3095"/>
              </a:lnSpc>
            </a:pPr>
            <a:endParaRPr lang="en-US" sz="2340" dirty="0">
              <a:solidFill>
                <a:srgbClr val="145FF6"/>
              </a:solidFill>
              <a:latin typeface="Canva Sans"/>
              <a:ea typeface="Canva Sans"/>
              <a:cs typeface="Canva Sans"/>
              <a:sym typeface="Canva Sans"/>
            </a:endParaRPr>
          </a:p>
          <a:p>
            <a:pPr algn="l">
              <a:lnSpc>
                <a:spcPts val="3095"/>
              </a:lnSpc>
            </a:pPr>
            <a:r>
              <a:rPr lang="en-US" sz="2340" dirty="0">
                <a:solidFill>
                  <a:srgbClr val="145FF6"/>
                </a:solidFill>
                <a:latin typeface="Canva Sans"/>
                <a:ea typeface="Canva Sans"/>
                <a:cs typeface="Canva Sans"/>
                <a:sym typeface="Canva Sans"/>
              </a:rPr>
              <a:t>Joanna holds a Bachelor’s degree from Harvard University and an MBA from Imperial College Business School.</a:t>
            </a:r>
          </a:p>
          <a:p>
            <a:pPr algn="l">
              <a:lnSpc>
                <a:spcPts val="3096"/>
              </a:lnSpc>
            </a:pPr>
            <a:endParaRPr lang="en-US" sz="2340" dirty="0">
              <a:solidFill>
                <a:srgbClr val="145FF6"/>
              </a:solidFill>
              <a:latin typeface="Canva Sans"/>
              <a:ea typeface="Canva Sans"/>
              <a:cs typeface="Canva Sans"/>
              <a:sym typeface="Canva Sans"/>
            </a:endParaRPr>
          </a:p>
          <a:p>
            <a:pPr algn="l">
              <a:lnSpc>
                <a:spcPts val="3198"/>
              </a:lnSpc>
            </a:pPr>
            <a:endParaRPr lang="en-US" sz="2340" dirty="0">
              <a:solidFill>
                <a:srgbClr val="145FF6"/>
              </a:solidFill>
              <a:latin typeface="Canva Sans"/>
              <a:ea typeface="Canva Sans"/>
              <a:cs typeface="Canva Sans"/>
              <a:sym typeface="Canva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6FAFF"/>
        </a:solidFill>
        <a:effectLst/>
      </p:bgPr>
    </p:bg>
    <p:spTree>
      <p:nvGrpSpPr>
        <p:cNvPr id="1" name="">
          <a:extLst>
            <a:ext uri="{FF2B5EF4-FFF2-40B4-BE49-F238E27FC236}">
              <a16:creationId xmlns:a16="http://schemas.microsoft.com/office/drawing/2014/main" id="{089AC195-0822-7860-0511-78AB22DBFB12}"/>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52A5B178-CD82-004E-C37D-53F11DC8D12D}"/>
              </a:ext>
            </a:extLst>
          </p:cNvPr>
          <p:cNvSpPr/>
          <p:nvPr/>
        </p:nvSpPr>
        <p:spPr>
          <a:xfrm>
            <a:off x="12048534" y="489433"/>
            <a:ext cx="4854131" cy="4625722"/>
          </a:xfrm>
          <a:custGeom>
            <a:avLst/>
            <a:gdLst/>
            <a:ahLst/>
            <a:cxnLst/>
            <a:rect l="l" t="t" r="r" b="b"/>
            <a:pathLst>
              <a:path w="6472174" h="6167628">
                <a:moveTo>
                  <a:pt x="3250057" y="0"/>
                </a:moveTo>
                <a:cubicBezTo>
                  <a:pt x="3245485" y="0"/>
                  <a:pt x="3240913" y="0"/>
                  <a:pt x="3236341" y="0"/>
                </a:cubicBezTo>
                <a:cubicBezTo>
                  <a:pt x="3231769" y="0"/>
                  <a:pt x="3227197" y="0"/>
                  <a:pt x="3222625" y="0"/>
                </a:cubicBezTo>
                <a:cubicBezTo>
                  <a:pt x="2122678" y="0"/>
                  <a:pt x="1105535" y="585851"/>
                  <a:pt x="554101" y="1537970"/>
                </a:cubicBezTo>
                <a:cubicBezTo>
                  <a:pt x="254" y="2494026"/>
                  <a:pt x="0" y="3673602"/>
                  <a:pt x="554101" y="4629658"/>
                </a:cubicBezTo>
                <a:cubicBezTo>
                  <a:pt x="1105662" y="5581904"/>
                  <a:pt x="2122551" y="6167628"/>
                  <a:pt x="3222371" y="6167628"/>
                </a:cubicBezTo>
                <a:cubicBezTo>
                  <a:pt x="3226943" y="6167628"/>
                  <a:pt x="3231515" y="6167628"/>
                  <a:pt x="3236087" y="6167628"/>
                </a:cubicBezTo>
                <a:cubicBezTo>
                  <a:pt x="3240659" y="6167628"/>
                  <a:pt x="3245231" y="6167628"/>
                  <a:pt x="3249803" y="6167628"/>
                </a:cubicBezTo>
                <a:cubicBezTo>
                  <a:pt x="4349623" y="6167628"/>
                  <a:pt x="5366512" y="5581777"/>
                  <a:pt x="5918073" y="4629658"/>
                </a:cubicBezTo>
                <a:cubicBezTo>
                  <a:pt x="6471920" y="3673602"/>
                  <a:pt x="6472174" y="2494026"/>
                  <a:pt x="5918073" y="1537970"/>
                </a:cubicBezTo>
                <a:cubicBezTo>
                  <a:pt x="5366766" y="585724"/>
                  <a:pt x="4349750" y="0"/>
                  <a:pt x="3250057" y="0"/>
                </a:cubicBezTo>
                <a:close/>
              </a:path>
            </a:pathLst>
          </a:custGeom>
          <a:blipFill>
            <a:blip r:embed="rId2"/>
            <a:stretch>
              <a:fillRect l="-2236" t="-3368" r="-2237" b="-3366"/>
            </a:stretch>
          </a:blipFill>
        </p:spPr>
        <p:txBody>
          <a:bodyPr/>
          <a:lstStyle/>
          <a:p>
            <a:endParaRPr lang="en-US"/>
          </a:p>
        </p:txBody>
      </p:sp>
      <p:sp>
        <p:nvSpPr>
          <p:cNvPr id="9" name="TextBox 8">
            <a:extLst>
              <a:ext uri="{FF2B5EF4-FFF2-40B4-BE49-F238E27FC236}">
                <a16:creationId xmlns:a16="http://schemas.microsoft.com/office/drawing/2014/main" id="{44467CEF-6DD5-0008-9F0A-6B873ECB3563}"/>
              </a:ext>
            </a:extLst>
          </p:cNvPr>
          <p:cNvSpPr txBox="1"/>
          <p:nvPr/>
        </p:nvSpPr>
        <p:spPr>
          <a:xfrm>
            <a:off x="380363" y="836268"/>
            <a:ext cx="6591300" cy="1631216"/>
          </a:xfrm>
          <a:prstGeom prst="rect">
            <a:avLst/>
          </a:prstGeom>
          <a:noFill/>
        </p:spPr>
        <p:txBody>
          <a:bodyPr wrap="square" rtlCol="0">
            <a:spAutoFit/>
          </a:bodyPr>
          <a:lstStyle/>
          <a:p>
            <a:r>
              <a:rPr lang="en-GB" sz="10000" dirty="0">
                <a:solidFill>
                  <a:srgbClr val="145FF6"/>
                </a:solidFill>
                <a:latin typeface="Neue Machina"/>
                <a:cs typeface="Neue Machina"/>
              </a:rPr>
              <a:t>HANAH</a:t>
            </a:r>
          </a:p>
        </p:txBody>
      </p:sp>
      <p:sp>
        <p:nvSpPr>
          <p:cNvPr id="10" name="TextBox 9">
            <a:extLst>
              <a:ext uri="{FF2B5EF4-FFF2-40B4-BE49-F238E27FC236}">
                <a16:creationId xmlns:a16="http://schemas.microsoft.com/office/drawing/2014/main" id="{EDA3A86D-1AB8-685E-4156-36F9268228EC}"/>
              </a:ext>
            </a:extLst>
          </p:cNvPr>
          <p:cNvSpPr txBox="1"/>
          <p:nvPr/>
        </p:nvSpPr>
        <p:spPr>
          <a:xfrm>
            <a:off x="382314" y="2216884"/>
            <a:ext cx="8152086" cy="1631216"/>
          </a:xfrm>
          <a:prstGeom prst="rect">
            <a:avLst/>
          </a:prstGeom>
          <a:noFill/>
        </p:spPr>
        <p:txBody>
          <a:bodyPr wrap="square" rtlCol="0">
            <a:spAutoFit/>
          </a:bodyPr>
          <a:lstStyle/>
          <a:p>
            <a:r>
              <a:rPr lang="en-GB" sz="10000" dirty="0">
                <a:solidFill>
                  <a:srgbClr val="145FF6"/>
                </a:solidFill>
                <a:latin typeface="Neue Machina"/>
                <a:cs typeface="Neue Machina"/>
              </a:rPr>
              <a:t>OVENSTONE</a:t>
            </a:r>
          </a:p>
        </p:txBody>
      </p:sp>
      <p:sp>
        <p:nvSpPr>
          <p:cNvPr id="11" name="TextBox 11">
            <a:extLst>
              <a:ext uri="{FF2B5EF4-FFF2-40B4-BE49-F238E27FC236}">
                <a16:creationId xmlns:a16="http://schemas.microsoft.com/office/drawing/2014/main" id="{FAB8FD96-5A2D-6EE3-4E03-66D9308C10AF}"/>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INVESTOR RELATIONS</a:t>
            </a:r>
          </a:p>
        </p:txBody>
      </p:sp>
      <p:sp>
        <p:nvSpPr>
          <p:cNvPr id="12" name="TextBox 8">
            <a:extLst>
              <a:ext uri="{FF2B5EF4-FFF2-40B4-BE49-F238E27FC236}">
                <a16:creationId xmlns:a16="http://schemas.microsoft.com/office/drawing/2014/main" id="{27400DE2-73DE-D60A-A073-5BB4559DAD4A}"/>
              </a:ext>
            </a:extLst>
          </p:cNvPr>
          <p:cNvSpPr txBox="1"/>
          <p:nvPr/>
        </p:nvSpPr>
        <p:spPr>
          <a:xfrm>
            <a:off x="560900" y="5674958"/>
            <a:ext cx="17464050" cy="1278492"/>
          </a:xfrm>
          <a:prstGeom prst="rect">
            <a:avLst/>
          </a:prstGeom>
        </p:spPr>
        <p:txBody>
          <a:bodyPr wrap="square" lIns="0" tIns="0" rIns="0" bIns="0" rtlCol="0" anchor="t">
            <a:spAutoFit/>
          </a:bodyPr>
          <a:lstStyle/>
          <a:p>
            <a:pPr>
              <a:lnSpc>
                <a:spcPts val="3395"/>
              </a:lnSpc>
            </a:pPr>
            <a:endParaRPr lang="en-US" sz="2400" dirty="0">
              <a:solidFill>
                <a:srgbClr val="145FF6"/>
              </a:solidFill>
              <a:latin typeface="Canva Sans"/>
              <a:ea typeface="Canva Sans"/>
              <a:cs typeface="Canva Sans"/>
              <a:sym typeface="Canva Sans"/>
            </a:endParaRPr>
          </a:p>
          <a:p>
            <a:pPr>
              <a:lnSpc>
                <a:spcPts val="3395"/>
              </a:lnSpc>
            </a:pPr>
            <a:r>
              <a:rPr lang="en-US" sz="2400" dirty="0">
                <a:solidFill>
                  <a:srgbClr val="145FF6"/>
                </a:solidFill>
                <a:latin typeface="Canva Sans"/>
                <a:ea typeface="Canva Sans"/>
                <a:cs typeface="Canva Sans"/>
                <a:sym typeface="Canva Sans"/>
              </a:rPr>
              <a:t>Hanah is responsible for investor relations and runs project administration alongside interfacing with AA Advisors general partner clients.</a:t>
            </a:r>
          </a:p>
        </p:txBody>
      </p:sp>
    </p:spTree>
    <p:extLst>
      <p:ext uri="{BB962C8B-B14F-4D97-AF65-F5344CB8AC3E}">
        <p14:creationId xmlns:p14="http://schemas.microsoft.com/office/powerpoint/2010/main" val="3396521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3"/>
            <a:stretch>
              <a:fillRect t="-208873" b="-428777"/>
            </a:stretch>
          </a:blipFill>
        </p:spPr>
        <p:txBody>
          <a:bodyPr/>
          <a:lstStyle/>
          <a:p>
            <a:endParaRPr lang="en-US"/>
          </a:p>
        </p:txBody>
      </p:sp>
      <p:sp>
        <p:nvSpPr>
          <p:cNvPr id="4" name="Freeform 4"/>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4"/>
            <a:stretch>
              <a:fillRect l="-4" t="-19787"/>
            </a:stretch>
          </a:blipFill>
        </p:spPr>
        <p:txBody>
          <a:bodyPr/>
          <a:lstStyle/>
          <a:p>
            <a:endParaRPr lang="en-US"/>
          </a:p>
        </p:txBody>
      </p:sp>
      <p:sp>
        <p:nvSpPr>
          <p:cNvPr id="5" name="Freeform 5"/>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4"/>
            <a:stretch>
              <a:fillRect t="-19791" r="-8690"/>
            </a:stretch>
          </a:blipFill>
        </p:spPr>
        <p:txBody>
          <a:bodyPr/>
          <a:lstStyle/>
          <a:p>
            <a:endParaRPr lang="en-US"/>
          </a:p>
        </p:txBody>
      </p:sp>
      <p:sp>
        <p:nvSpPr>
          <p:cNvPr id="7" name="TextBox 6">
            <a:extLst>
              <a:ext uri="{FF2B5EF4-FFF2-40B4-BE49-F238E27FC236}">
                <a16:creationId xmlns:a16="http://schemas.microsoft.com/office/drawing/2014/main" id="{8B3CEB85-3C52-5D19-3257-7F825C83F86B}"/>
              </a:ext>
            </a:extLst>
          </p:cNvPr>
          <p:cNvSpPr txBox="1"/>
          <p:nvPr/>
        </p:nvSpPr>
        <p:spPr>
          <a:xfrm>
            <a:off x="-1" y="4687500"/>
            <a:ext cx="18288000" cy="1205103"/>
          </a:xfrm>
          <a:prstGeom prst="rect">
            <a:avLst/>
          </a:prstGeom>
        </p:spPr>
        <p:txBody>
          <a:bodyPr wrap="square" lIns="0" tIns="0" rIns="0" bIns="0" rtlCol="0" anchor="t">
            <a:spAutoFit/>
          </a:bodyPr>
          <a:lstStyle/>
          <a:p>
            <a:pPr algn="ctr">
              <a:lnSpc>
                <a:spcPts val="9743"/>
              </a:lnSpc>
            </a:pPr>
            <a:r>
              <a:rPr lang="en-US" sz="6959" b="1" spc="702" dirty="0">
                <a:solidFill>
                  <a:srgbClr val="FFFFFF"/>
                </a:solidFill>
                <a:latin typeface="League Spartan"/>
                <a:ea typeface="League Spartan"/>
                <a:cs typeface="League Spartan"/>
                <a:sym typeface="League Spartan"/>
              </a:rPr>
              <a:t>APAC</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41A85-5BC3-A881-E076-BC29B75F67A7}"/>
            </a:ext>
          </a:extLst>
        </p:cNvPr>
        <p:cNvGrpSpPr/>
        <p:nvPr/>
      </p:nvGrpSpPr>
      <p:grpSpPr>
        <a:xfrm>
          <a:off x="0" y="0"/>
          <a:ext cx="0" cy="0"/>
          <a:chOff x="0" y="0"/>
          <a:chExt cx="0" cy="0"/>
        </a:xfrm>
      </p:grpSpPr>
      <p:pic>
        <p:nvPicPr>
          <p:cNvPr id="21" name="Picture 20" descr="A person in a suit and tie&#10;&#10;AI-generated content may be incorrect.">
            <a:extLst>
              <a:ext uri="{FF2B5EF4-FFF2-40B4-BE49-F238E27FC236}">
                <a16:creationId xmlns:a16="http://schemas.microsoft.com/office/drawing/2014/main" id="{D1511AD4-12A6-8D00-2E2F-6D71ED565E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7400" y="419100"/>
            <a:ext cx="4672800" cy="4672800"/>
          </a:xfrm>
          <a:prstGeom prst="ellipse">
            <a:avLst/>
          </a:prstGeom>
          <a:ln w="22225">
            <a:solidFill>
              <a:schemeClr val="lt1">
                <a:hueOff val="0"/>
                <a:satOff val="0"/>
                <a:lumOff val="0"/>
              </a:schemeClr>
            </a:solidFill>
          </a:ln>
        </p:spPr>
      </p:pic>
      <p:sp>
        <p:nvSpPr>
          <p:cNvPr id="13" name="TextBox 12">
            <a:extLst>
              <a:ext uri="{FF2B5EF4-FFF2-40B4-BE49-F238E27FC236}">
                <a16:creationId xmlns:a16="http://schemas.microsoft.com/office/drawing/2014/main" id="{28410700-A0D2-9CAF-9ABB-F475A77C6038}"/>
              </a:ext>
            </a:extLst>
          </p:cNvPr>
          <p:cNvSpPr txBox="1"/>
          <p:nvPr/>
        </p:nvSpPr>
        <p:spPr>
          <a:xfrm>
            <a:off x="380362" y="836268"/>
            <a:ext cx="7087237" cy="1631216"/>
          </a:xfrm>
          <a:prstGeom prst="rect">
            <a:avLst/>
          </a:prstGeom>
          <a:noFill/>
        </p:spPr>
        <p:txBody>
          <a:bodyPr wrap="square" rtlCol="0">
            <a:spAutoFit/>
          </a:bodyPr>
          <a:lstStyle/>
          <a:p>
            <a:r>
              <a:rPr lang="en-GB" sz="10000" dirty="0">
                <a:solidFill>
                  <a:srgbClr val="145FF6"/>
                </a:solidFill>
                <a:latin typeface="Neue Machina"/>
                <a:cs typeface="Neue Machina"/>
              </a:rPr>
              <a:t>JAIYONG</a:t>
            </a:r>
          </a:p>
        </p:txBody>
      </p:sp>
      <p:sp>
        <p:nvSpPr>
          <p:cNvPr id="15" name="TextBox 14">
            <a:extLst>
              <a:ext uri="{FF2B5EF4-FFF2-40B4-BE49-F238E27FC236}">
                <a16:creationId xmlns:a16="http://schemas.microsoft.com/office/drawing/2014/main" id="{A49B8620-5383-6087-0E00-48734A2C40B2}"/>
              </a:ext>
            </a:extLst>
          </p:cNvPr>
          <p:cNvSpPr txBox="1"/>
          <p:nvPr/>
        </p:nvSpPr>
        <p:spPr>
          <a:xfrm>
            <a:off x="382314" y="2216884"/>
            <a:ext cx="9066486" cy="1631216"/>
          </a:xfrm>
          <a:prstGeom prst="rect">
            <a:avLst/>
          </a:prstGeom>
          <a:noFill/>
        </p:spPr>
        <p:txBody>
          <a:bodyPr wrap="square" rtlCol="0">
            <a:spAutoFit/>
          </a:bodyPr>
          <a:lstStyle/>
          <a:p>
            <a:r>
              <a:rPr lang="en-GB" sz="10000" dirty="0">
                <a:solidFill>
                  <a:srgbClr val="145FF6"/>
                </a:solidFill>
                <a:latin typeface="Neue Machina"/>
                <a:cs typeface="Neue Machina"/>
              </a:rPr>
              <a:t>KYE</a:t>
            </a:r>
          </a:p>
        </p:txBody>
      </p:sp>
      <p:sp>
        <p:nvSpPr>
          <p:cNvPr id="16" name="TextBox 11">
            <a:extLst>
              <a:ext uri="{FF2B5EF4-FFF2-40B4-BE49-F238E27FC236}">
                <a16:creationId xmlns:a16="http://schemas.microsoft.com/office/drawing/2014/main" id="{07ED6D06-F88E-6E75-B0DB-A309F0CAA910}"/>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KOREA DISTRIBUTION-KYE&amp; INVESTMENT</a:t>
            </a:r>
          </a:p>
        </p:txBody>
      </p:sp>
      <p:sp>
        <p:nvSpPr>
          <p:cNvPr id="19" name="TextBox 8">
            <a:extLst>
              <a:ext uri="{FF2B5EF4-FFF2-40B4-BE49-F238E27FC236}">
                <a16:creationId xmlns:a16="http://schemas.microsoft.com/office/drawing/2014/main" id="{82758B86-6754-401B-CA8A-CDE0E757C07C}"/>
              </a:ext>
            </a:extLst>
          </p:cNvPr>
          <p:cNvSpPr txBox="1"/>
          <p:nvPr/>
        </p:nvSpPr>
        <p:spPr>
          <a:xfrm>
            <a:off x="560900" y="5448300"/>
            <a:ext cx="17464050" cy="5405839"/>
          </a:xfrm>
          <a:prstGeom prst="rect">
            <a:avLst/>
          </a:prstGeom>
        </p:spPr>
        <p:txBody>
          <a:bodyPr wrap="square" lIns="0" tIns="0" rIns="0" bIns="0" rtlCol="0" anchor="t">
            <a:spAutoFit/>
          </a:bodyPr>
          <a:lstStyle/>
          <a:p>
            <a:pPr>
              <a:lnSpc>
                <a:spcPts val="2960"/>
              </a:lnSpc>
            </a:pPr>
            <a:r>
              <a:rPr lang="en-US" sz="2340" dirty="0">
                <a:solidFill>
                  <a:srgbClr val="145FF6"/>
                </a:solidFill>
                <a:latin typeface="Canva Sans"/>
                <a:ea typeface="Canva Sans"/>
                <a:cs typeface="Canva Sans"/>
                <a:sym typeface="Canva Sans"/>
              </a:rPr>
              <a:t>Previously, </a:t>
            </a:r>
            <a:r>
              <a:rPr lang="en-US" sz="2340" dirty="0" err="1">
                <a:solidFill>
                  <a:srgbClr val="145FF6"/>
                </a:solidFill>
                <a:latin typeface="Canva Sans"/>
                <a:ea typeface="Canva Sans"/>
                <a:cs typeface="Canva Sans"/>
                <a:sym typeface="Canva Sans"/>
              </a:rPr>
              <a:t>Jaiyong</a:t>
            </a:r>
            <a:r>
              <a:rPr lang="en-US" sz="2340" dirty="0">
                <a:solidFill>
                  <a:srgbClr val="145FF6"/>
                </a:solidFill>
                <a:latin typeface="Canva Sans"/>
                <a:ea typeface="Canva Sans"/>
                <a:cs typeface="Canva Sans"/>
                <a:sym typeface="Canva Sans"/>
              </a:rPr>
              <a:t> Kye has years of professional finance experience in strategic investment and capital raising. He is a Founder and Managing Partner at Kye&amp; Investment, established in 2015. Before found Kye&amp; |</a:t>
            </a:r>
            <a:r>
              <a:rPr lang="en-US" sz="2340" dirty="0" err="1">
                <a:solidFill>
                  <a:srgbClr val="145FF6"/>
                </a:solidFill>
                <a:latin typeface="Canva Sans"/>
                <a:ea typeface="Canva Sans"/>
                <a:cs typeface="Canva Sans"/>
                <a:sym typeface="Canva Sans"/>
              </a:rPr>
              <a:t>nvestment</a:t>
            </a:r>
            <a:r>
              <a:rPr lang="en-US" sz="2340" dirty="0">
                <a:solidFill>
                  <a:srgbClr val="145FF6"/>
                </a:solidFill>
                <a:latin typeface="Canva Sans"/>
                <a:ea typeface="Canva Sans"/>
                <a:cs typeface="Canva Sans"/>
                <a:sym typeface="Canva Sans"/>
              </a:rPr>
              <a:t>, he was a pivotal figure at KDB Daewoo Securities, holding the position of Managing Director where he spearheaded overseas business development and strategic investment, particularly in the United States, liaising directly with CFOs and CIOs of top-tier global investment firms, including Starwood Capital, Greenhill, Moelis, Stifel and Tudor, Pickering, Holt &amp; Co., among others.</a:t>
            </a:r>
          </a:p>
          <a:p>
            <a:pPr>
              <a:lnSpc>
                <a:spcPts val="2960"/>
              </a:lnSpc>
            </a:pPr>
            <a:endParaRPr lang="en-US" sz="2340" dirty="0">
              <a:solidFill>
                <a:srgbClr val="145FF6"/>
              </a:solidFill>
              <a:latin typeface="Canva Sans"/>
              <a:ea typeface="Canva Sans"/>
              <a:cs typeface="Canva Sans"/>
              <a:sym typeface="Canva Sans"/>
            </a:endParaRPr>
          </a:p>
          <a:p>
            <a:pPr>
              <a:lnSpc>
                <a:spcPts val="2960"/>
              </a:lnSpc>
            </a:pPr>
            <a:r>
              <a:rPr lang="en-US" sz="2340" dirty="0">
                <a:solidFill>
                  <a:srgbClr val="145FF6"/>
                </a:solidFill>
                <a:latin typeface="Canva Sans"/>
                <a:ea typeface="Canva Sans"/>
                <a:cs typeface="Canva Sans"/>
                <a:sym typeface="Canva Sans"/>
              </a:rPr>
              <a:t>With 30 years or rich experience in cross-border M&amp;A and corporate finance, </a:t>
            </a:r>
            <a:r>
              <a:rPr lang="en-US" sz="2340" dirty="0" err="1">
                <a:solidFill>
                  <a:srgbClr val="145FF6"/>
                </a:solidFill>
                <a:latin typeface="Canva Sans"/>
                <a:ea typeface="Canva Sans"/>
                <a:cs typeface="Canva Sans"/>
                <a:sym typeface="Canva Sans"/>
              </a:rPr>
              <a:t>Jaiyong</a:t>
            </a:r>
            <a:r>
              <a:rPr lang="en-US" sz="2340" dirty="0">
                <a:solidFill>
                  <a:srgbClr val="145FF6"/>
                </a:solidFill>
                <a:latin typeface="Canva Sans"/>
                <a:ea typeface="Canva Sans"/>
                <a:cs typeface="Canva Sans"/>
                <a:sym typeface="Canva Sans"/>
              </a:rPr>
              <a:t> has a proven track record of advising financial institutions and corporations across the globe. His expertise was honed through significant roles at renowned firms including HSBC Investment Bank, </a:t>
            </a:r>
            <a:r>
              <a:rPr lang="en-US" sz="2340" dirty="0" err="1">
                <a:solidFill>
                  <a:srgbClr val="145FF6"/>
                </a:solidFill>
                <a:latin typeface="Canva Sans"/>
                <a:ea typeface="Canva Sans"/>
                <a:cs typeface="Canva Sans"/>
                <a:sym typeface="Canva Sans"/>
              </a:rPr>
              <a:t>Meritz</a:t>
            </a:r>
            <a:r>
              <a:rPr lang="en-US" sz="2340" dirty="0">
                <a:solidFill>
                  <a:srgbClr val="145FF6"/>
                </a:solidFill>
                <a:latin typeface="Canva Sans"/>
                <a:ea typeface="Canva Sans"/>
                <a:cs typeface="Canva Sans"/>
                <a:sym typeface="Canva Sans"/>
              </a:rPr>
              <a:t> Securities and Daewoo Securities.</a:t>
            </a:r>
          </a:p>
          <a:p>
            <a:pPr>
              <a:lnSpc>
                <a:spcPts val="2960"/>
              </a:lnSpc>
            </a:pPr>
            <a:endParaRPr lang="en-US" sz="2340" dirty="0">
              <a:solidFill>
                <a:srgbClr val="145FF6"/>
              </a:solidFill>
              <a:latin typeface="Canva Sans"/>
              <a:ea typeface="Canva Sans"/>
              <a:cs typeface="Canva Sans"/>
              <a:sym typeface="Canva Sans"/>
            </a:endParaRPr>
          </a:p>
          <a:p>
            <a:pPr>
              <a:lnSpc>
                <a:spcPts val="2960"/>
              </a:lnSpc>
            </a:pPr>
            <a:r>
              <a:rPr lang="en-US" sz="2340" dirty="0" err="1">
                <a:solidFill>
                  <a:srgbClr val="145FF6"/>
                </a:solidFill>
                <a:latin typeface="Canva Sans"/>
                <a:ea typeface="Canva Sans"/>
                <a:cs typeface="Canva Sans"/>
                <a:sym typeface="Canva Sans"/>
              </a:rPr>
              <a:t>Jaiyong’s</a:t>
            </a:r>
            <a:r>
              <a:rPr lang="en-US" sz="2340" dirty="0">
                <a:solidFill>
                  <a:srgbClr val="145FF6"/>
                </a:solidFill>
                <a:latin typeface="Canva Sans"/>
                <a:ea typeface="Canva Sans"/>
                <a:cs typeface="Canva Sans"/>
                <a:sym typeface="Canva Sans"/>
              </a:rPr>
              <a:t> academic credentials include an MBA from the Simon Business School at the University of Rochester and a B.A. in Economics from Dongguk University.</a:t>
            </a:r>
          </a:p>
          <a:p>
            <a:pPr>
              <a:lnSpc>
                <a:spcPts val="3395"/>
              </a:lnSpc>
            </a:pPr>
            <a:endParaRPr lang="en-US" sz="2340" dirty="0">
              <a:solidFill>
                <a:srgbClr val="145FF6"/>
              </a:solidFill>
              <a:latin typeface="Canva Sans"/>
              <a:ea typeface="Canva Sans"/>
              <a:cs typeface="Canva Sans"/>
              <a:sym typeface="Canva Sans"/>
            </a:endParaRPr>
          </a:p>
        </p:txBody>
      </p:sp>
    </p:spTree>
    <p:extLst>
      <p:ext uri="{BB962C8B-B14F-4D97-AF65-F5344CB8AC3E}">
        <p14:creationId xmlns:p14="http://schemas.microsoft.com/office/powerpoint/2010/main" val="230051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64016-E55B-E6C5-F1B3-6D69039EEDAE}"/>
            </a:ext>
          </a:extLst>
        </p:cNvPr>
        <p:cNvGrpSpPr/>
        <p:nvPr/>
      </p:nvGrpSpPr>
      <p:grpSpPr>
        <a:xfrm>
          <a:off x="0" y="0"/>
          <a:ext cx="0" cy="0"/>
          <a:chOff x="0" y="0"/>
          <a:chExt cx="0" cy="0"/>
        </a:xfrm>
      </p:grpSpPr>
      <p:grpSp>
        <p:nvGrpSpPr>
          <p:cNvPr id="3" name="Group 5">
            <a:extLst>
              <a:ext uri="{FF2B5EF4-FFF2-40B4-BE49-F238E27FC236}">
                <a16:creationId xmlns:a16="http://schemas.microsoft.com/office/drawing/2014/main" id="{37DB957C-D078-791E-6F06-B7DEC72DA182}"/>
              </a:ext>
            </a:extLst>
          </p:cNvPr>
          <p:cNvGrpSpPr>
            <a:grpSpLocks noChangeAspect="1"/>
          </p:cNvGrpSpPr>
          <p:nvPr/>
        </p:nvGrpSpPr>
        <p:grpSpPr>
          <a:xfrm>
            <a:off x="12167400" y="411953"/>
            <a:ext cx="4679947" cy="4679947"/>
            <a:chOff x="0" y="0"/>
            <a:chExt cx="6239929" cy="6239929"/>
          </a:xfrm>
        </p:grpSpPr>
        <p:sp>
          <p:nvSpPr>
            <p:cNvPr id="4" name="Freeform 6">
              <a:extLst>
                <a:ext uri="{FF2B5EF4-FFF2-40B4-BE49-F238E27FC236}">
                  <a16:creationId xmlns:a16="http://schemas.microsoft.com/office/drawing/2014/main" id="{A1E40732-5FEC-78C8-A1EC-3C5ED9F54F80}"/>
                </a:ext>
              </a:extLst>
            </p:cNvPr>
            <p:cNvSpPr/>
            <p:nvPr/>
          </p:nvSpPr>
          <p:spPr>
            <a:xfrm>
              <a:off x="0" y="0"/>
              <a:ext cx="6239891" cy="6239891"/>
            </a:xfrm>
            <a:custGeom>
              <a:avLst/>
              <a:gdLst/>
              <a:ahLst/>
              <a:cxnLst/>
              <a:rect l="l" t="t" r="r" b="b"/>
              <a:pathLst>
                <a:path w="6239891" h="6239891">
                  <a:moveTo>
                    <a:pt x="3120009" y="0"/>
                  </a:moveTo>
                  <a:cubicBezTo>
                    <a:pt x="1396873" y="0"/>
                    <a:pt x="0" y="1396873"/>
                    <a:pt x="0" y="3120009"/>
                  </a:cubicBezTo>
                  <a:cubicBezTo>
                    <a:pt x="0" y="4843145"/>
                    <a:pt x="1396873" y="6239891"/>
                    <a:pt x="3120009" y="6239891"/>
                  </a:cubicBezTo>
                  <a:cubicBezTo>
                    <a:pt x="4843145" y="6239891"/>
                    <a:pt x="6239891" y="4843145"/>
                    <a:pt x="6239891" y="3120009"/>
                  </a:cubicBezTo>
                  <a:cubicBezTo>
                    <a:pt x="6239891" y="1396873"/>
                    <a:pt x="4843145" y="0"/>
                    <a:pt x="3120009" y="0"/>
                  </a:cubicBezTo>
                  <a:close/>
                </a:path>
              </a:pathLst>
            </a:custGeom>
            <a:blipFill>
              <a:blip r:embed="rId2"/>
              <a:stretch>
                <a:fillRect/>
              </a:stretch>
            </a:blipFill>
          </p:spPr>
          <p:txBody>
            <a:bodyPr/>
            <a:lstStyle/>
            <a:p>
              <a:endParaRPr lang="en-US"/>
            </a:p>
          </p:txBody>
        </p:sp>
      </p:grpSp>
      <p:sp>
        <p:nvSpPr>
          <p:cNvPr id="13" name="TextBox 12">
            <a:extLst>
              <a:ext uri="{FF2B5EF4-FFF2-40B4-BE49-F238E27FC236}">
                <a16:creationId xmlns:a16="http://schemas.microsoft.com/office/drawing/2014/main" id="{BF72446D-7627-3B09-A967-E70A807FD9BB}"/>
              </a:ext>
            </a:extLst>
          </p:cNvPr>
          <p:cNvSpPr txBox="1"/>
          <p:nvPr/>
        </p:nvSpPr>
        <p:spPr>
          <a:xfrm>
            <a:off x="380362" y="836268"/>
            <a:ext cx="7087237" cy="1631216"/>
          </a:xfrm>
          <a:prstGeom prst="rect">
            <a:avLst/>
          </a:prstGeom>
          <a:noFill/>
        </p:spPr>
        <p:txBody>
          <a:bodyPr wrap="square" rtlCol="0">
            <a:spAutoFit/>
          </a:bodyPr>
          <a:lstStyle/>
          <a:p>
            <a:r>
              <a:rPr lang="en-GB" sz="10000" dirty="0">
                <a:solidFill>
                  <a:srgbClr val="145FF6"/>
                </a:solidFill>
                <a:latin typeface="Neue Machina"/>
                <a:cs typeface="Neue Machina"/>
              </a:rPr>
              <a:t>BARRY</a:t>
            </a:r>
          </a:p>
        </p:txBody>
      </p:sp>
      <p:sp>
        <p:nvSpPr>
          <p:cNvPr id="15" name="TextBox 14">
            <a:extLst>
              <a:ext uri="{FF2B5EF4-FFF2-40B4-BE49-F238E27FC236}">
                <a16:creationId xmlns:a16="http://schemas.microsoft.com/office/drawing/2014/main" id="{69033B3A-E5D0-4334-6433-2B207BB1AD7F}"/>
              </a:ext>
            </a:extLst>
          </p:cNvPr>
          <p:cNvSpPr txBox="1"/>
          <p:nvPr/>
        </p:nvSpPr>
        <p:spPr>
          <a:xfrm>
            <a:off x="382314" y="2216884"/>
            <a:ext cx="9066486" cy="1631216"/>
          </a:xfrm>
          <a:prstGeom prst="rect">
            <a:avLst/>
          </a:prstGeom>
          <a:noFill/>
        </p:spPr>
        <p:txBody>
          <a:bodyPr wrap="square" rtlCol="0">
            <a:spAutoFit/>
          </a:bodyPr>
          <a:lstStyle/>
          <a:p>
            <a:r>
              <a:rPr lang="en-GB" sz="10000" dirty="0">
                <a:solidFill>
                  <a:srgbClr val="145FF6"/>
                </a:solidFill>
                <a:latin typeface="Neue Machina"/>
                <a:cs typeface="Neue Machina"/>
              </a:rPr>
              <a:t>MCALINDEN</a:t>
            </a:r>
          </a:p>
        </p:txBody>
      </p:sp>
      <p:sp>
        <p:nvSpPr>
          <p:cNvPr id="19" name="TextBox 8">
            <a:extLst>
              <a:ext uri="{FF2B5EF4-FFF2-40B4-BE49-F238E27FC236}">
                <a16:creationId xmlns:a16="http://schemas.microsoft.com/office/drawing/2014/main" id="{E3E03158-A816-BBC9-F71C-654F00EA81D4}"/>
              </a:ext>
            </a:extLst>
          </p:cNvPr>
          <p:cNvSpPr txBox="1"/>
          <p:nvPr/>
        </p:nvSpPr>
        <p:spPr>
          <a:xfrm>
            <a:off x="560900" y="5448300"/>
            <a:ext cx="17464050" cy="5251951"/>
          </a:xfrm>
          <a:prstGeom prst="rect">
            <a:avLst/>
          </a:prstGeom>
        </p:spPr>
        <p:txBody>
          <a:bodyPr wrap="square" lIns="0" tIns="0" rIns="0" bIns="0" rtlCol="0" anchor="t">
            <a:spAutoFit/>
          </a:bodyPr>
          <a:lstStyle/>
          <a:p>
            <a:pPr>
              <a:lnSpc>
                <a:spcPts val="2960"/>
              </a:lnSpc>
            </a:pPr>
            <a:r>
              <a:rPr lang="en-US" sz="2340" dirty="0">
                <a:solidFill>
                  <a:srgbClr val="145FF6"/>
                </a:solidFill>
                <a:latin typeface="Canva Sans"/>
                <a:ea typeface="Canva Sans"/>
                <a:cs typeface="Canva Sans"/>
                <a:sym typeface="Canva Sans"/>
              </a:rPr>
              <a:t>Barry is a seasoned finance professional with extensive experience in capital raising, business development, and equity research. Currently, at Conduit Group, specializing in capital raising and strategic business development. Previously, he served as Managing Director at </a:t>
            </a:r>
            <a:r>
              <a:rPr lang="en-US" sz="2340" dirty="0" err="1">
                <a:solidFill>
                  <a:srgbClr val="145FF6"/>
                </a:solidFill>
                <a:latin typeface="Canva Sans"/>
                <a:ea typeface="Canva Sans"/>
                <a:cs typeface="Canva Sans"/>
                <a:sym typeface="Canva Sans"/>
              </a:rPr>
              <a:t>CapConnect</a:t>
            </a:r>
            <a:r>
              <a:rPr lang="en-US" sz="2340" dirty="0">
                <a:solidFill>
                  <a:srgbClr val="145FF6"/>
                </a:solidFill>
                <a:latin typeface="Canva Sans"/>
                <a:ea typeface="Canva Sans"/>
                <a:cs typeface="Canva Sans"/>
                <a:sym typeface="Canva Sans"/>
              </a:rPr>
              <a:t>, where he facilitated investment opportunities and strengthened client relationships. His expertise in financial research and compliance was further demonstrated as Business Development Director at ERIC On-Line, a MiFID II-compliant platform designed for institutional research users. </a:t>
            </a:r>
          </a:p>
          <a:p>
            <a:pPr>
              <a:lnSpc>
                <a:spcPts val="3296"/>
              </a:lnSpc>
            </a:pPr>
            <a:endParaRPr lang="en-US" sz="2340" dirty="0">
              <a:solidFill>
                <a:srgbClr val="145FF6"/>
              </a:solidFill>
              <a:latin typeface="Canva Sans"/>
              <a:ea typeface="Canva Sans"/>
              <a:cs typeface="Canva Sans"/>
              <a:sym typeface="Canva Sans"/>
            </a:endParaRPr>
          </a:p>
          <a:p>
            <a:pPr>
              <a:lnSpc>
                <a:spcPts val="3296"/>
              </a:lnSpc>
            </a:pPr>
            <a:r>
              <a:rPr lang="en-US" sz="2340" dirty="0">
                <a:solidFill>
                  <a:srgbClr val="145FF6"/>
                </a:solidFill>
                <a:latin typeface="Canva Sans"/>
                <a:ea typeface="Canva Sans"/>
                <a:cs typeface="Canva Sans"/>
                <a:sym typeface="Canva Sans"/>
              </a:rPr>
              <a:t>Before that he was a Director at Panoptic Europe Limited advising on securities and corporate access, focusing on bottom-up analysis of Continental European companies. His career in equity sales includes key positions at Standard Chartered, CLSA,  Deutsche Bank, where he provided institutional clients with critical market insights and investment strategies. He began his career as an Audit Manager at Ernst &amp; Young developing a strong foundation in financial analysis and risk assessment. </a:t>
            </a:r>
          </a:p>
          <a:p>
            <a:pPr>
              <a:lnSpc>
                <a:spcPts val="2960"/>
              </a:lnSpc>
            </a:pPr>
            <a:endParaRPr lang="en-US" sz="2340" dirty="0">
              <a:solidFill>
                <a:srgbClr val="145FF6"/>
              </a:solidFill>
              <a:latin typeface="Canva Sans"/>
              <a:ea typeface="Canva Sans"/>
              <a:cs typeface="Canva Sans"/>
              <a:sym typeface="Canva Sans"/>
            </a:endParaRPr>
          </a:p>
          <a:p>
            <a:pPr>
              <a:lnSpc>
                <a:spcPts val="3395"/>
              </a:lnSpc>
            </a:pPr>
            <a:endParaRPr lang="en-US" sz="2340" dirty="0">
              <a:solidFill>
                <a:srgbClr val="145FF6"/>
              </a:solidFill>
              <a:latin typeface="Canva Sans"/>
              <a:ea typeface="Canva Sans"/>
              <a:cs typeface="Canva Sans"/>
              <a:sym typeface="Canva Sans"/>
            </a:endParaRPr>
          </a:p>
        </p:txBody>
      </p:sp>
      <p:sp>
        <p:nvSpPr>
          <p:cNvPr id="2" name="TextBox 11">
            <a:extLst>
              <a:ext uri="{FF2B5EF4-FFF2-40B4-BE49-F238E27FC236}">
                <a16:creationId xmlns:a16="http://schemas.microsoft.com/office/drawing/2014/main" id="{684A44EF-1E5E-0EDA-BD59-97FEEFC7AA53}"/>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APAC (EX KOREA &amp; JAPAN) DISTRIBUTION</a:t>
            </a:r>
          </a:p>
        </p:txBody>
      </p:sp>
    </p:spTree>
    <p:extLst>
      <p:ext uri="{BB962C8B-B14F-4D97-AF65-F5344CB8AC3E}">
        <p14:creationId xmlns:p14="http://schemas.microsoft.com/office/powerpoint/2010/main" val="1841833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56291" y="407984"/>
            <a:ext cx="4695025" cy="4695025"/>
            <a:chOff x="0" y="0"/>
            <a:chExt cx="6260033" cy="6260033"/>
          </a:xfrm>
        </p:grpSpPr>
        <p:sp>
          <p:nvSpPr>
            <p:cNvPr id="3" name="Freeform 3"/>
            <p:cNvSpPr/>
            <p:nvPr/>
          </p:nvSpPr>
          <p:spPr>
            <a:xfrm>
              <a:off x="0" y="0"/>
              <a:ext cx="6260084" cy="6260084"/>
            </a:xfrm>
            <a:custGeom>
              <a:avLst/>
              <a:gdLst/>
              <a:ahLst/>
              <a:cxnLst/>
              <a:rect l="l" t="t" r="r" b="b"/>
              <a:pathLst>
                <a:path w="6260084" h="6260084">
                  <a:moveTo>
                    <a:pt x="0" y="0"/>
                  </a:moveTo>
                  <a:lnTo>
                    <a:pt x="6260084" y="0"/>
                  </a:lnTo>
                  <a:lnTo>
                    <a:pt x="6260084" y="6260084"/>
                  </a:lnTo>
                  <a:lnTo>
                    <a:pt x="0" y="6260084"/>
                  </a:lnTo>
                  <a:lnTo>
                    <a:pt x="0" y="0"/>
                  </a:lnTo>
                  <a:close/>
                </a:path>
              </a:pathLst>
            </a:custGeom>
            <a:blipFill>
              <a:blip r:embed="rId2"/>
              <a:stretch>
                <a:fillRect/>
              </a:stretch>
            </a:blipFill>
          </p:spPr>
          <p:txBody>
            <a:bodyPr/>
            <a:lstStyle/>
            <a:p>
              <a:endParaRPr lang="en-GB"/>
            </a:p>
          </p:txBody>
        </p:sp>
      </p:grpSp>
      <p:sp>
        <p:nvSpPr>
          <p:cNvPr id="4" name="TextBox 4"/>
          <p:cNvSpPr txBox="1"/>
          <p:nvPr/>
        </p:nvSpPr>
        <p:spPr>
          <a:xfrm>
            <a:off x="471802" y="872461"/>
            <a:ext cx="2222421"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RIE</a:t>
            </a:r>
          </a:p>
        </p:txBody>
      </p:sp>
      <p:sp>
        <p:nvSpPr>
          <p:cNvPr id="5" name="TextBox 5"/>
          <p:cNvSpPr txBox="1"/>
          <p:nvPr/>
        </p:nvSpPr>
        <p:spPr>
          <a:xfrm>
            <a:off x="473754" y="2253082"/>
            <a:ext cx="7142202"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KAWASAKI</a:t>
            </a:r>
          </a:p>
        </p:txBody>
      </p:sp>
      <p:sp>
        <p:nvSpPr>
          <p:cNvPr id="6" name="TextBox 6"/>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dirty="0">
                <a:solidFill>
                  <a:srgbClr val="145FF6"/>
                </a:solidFill>
                <a:latin typeface="Neue Machina"/>
                <a:ea typeface="Neue Machina"/>
                <a:cs typeface="Neue Machina"/>
                <a:sym typeface="Neue Machina"/>
              </a:rPr>
              <a:t>JAPAN DISTRIBUTION-CROSSPOINT ADVISORS</a:t>
            </a:r>
          </a:p>
        </p:txBody>
      </p:sp>
      <p:sp>
        <p:nvSpPr>
          <p:cNvPr id="7" name="TextBox 7"/>
          <p:cNvSpPr txBox="1"/>
          <p:nvPr/>
        </p:nvSpPr>
        <p:spPr>
          <a:xfrm>
            <a:off x="560899" y="5639301"/>
            <a:ext cx="17464049" cy="4106116"/>
          </a:xfrm>
          <a:prstGeom prst="rect">
            <a:avLst/>
          </a:prstGeom>
        </p:spPr>
        <p:txBody>
          <a:bodyPr lIns="0" tIns="0" rIns="0" bIns="0" rtlCol="0" anchor="t">
            <a:spAutoFit/>
          </a:bodyPr>
          <a:lstStyle/>
          <a:p>
            <a:pPr algn="l">
              <a:lnSpc>
                <a:spcPts val="2957"/>
              </a:lnSpc>
            </a:pPr>
            <a:r>
              <a:rPr lang="en-US" sz="2340" dirty="0">
                <a:solidFill>
                  <a:srgbClr val="145FF6"/>
                </a:solidFill>
                <a:latin typeface="Canva Sans"/>
                <a:ea typeface="Canva Sans"/>
                <a:cs typeface="Canva Sans"/>
                <a:sym typeface="Canva Sans"/>
              </a:rPr>
              <a:t>Rie Kawasaki is a senior investment and financial markets professional with more than 20 years of experience across institutional asset management, fixed income and capital markets in Japan.</a:t>
            </a:r>
          </a:p>
          <a:p>
            <a:pPr algn="l">
              <a:lnSpc>
                <a:spcPts val="2957"/>
              </a:lnSpc>
            </a:pPr>
            <a:endParaRPr lang="en-US" sz="2340" dirty="0">
              <a:solidFill>
                <a:srgbClr val="145FF6"/>
              </a:solidFill>
              <a:latin typeface="Canva Sans"/>
              <a:ea typeface="Canva Sans"/>
              <a:cs typeface="Canva Sans"/>
              <a:sym typeface="Canva Sans"/>
            </a:endParaRPr>
          </a:p>
          <a:p>
            <a:pPr algn="l">
              <a:lnSpc>
                <a:spcPts val="2957"/>
              </a:lnSpc>
            </a:pPr>
            <a:r>
              <a:rPr lang="en-US" sz="2340" dirty="0">
                <a:solidFill>
                  <a:srgbClr val="145FF6"/>
                </a:solidFill>
                <a:latin typeface="Canva Sans"/>
                <a:ea typeface="Canva Sans"/>
                <a:cs typeface="Canva Sans"/>
                <a:sym typeface="Canva Sans"/>
              </a:rPr>
              <a:t>Rie is currently a Managing Director at Crosspoint Advisors in Tokyo. Prior to joining Crosspoint in 2022, she spent 15 years at Morgan Stanley Investment Management as a member of the Global Fixed Income Investment Team, developing extensive experience working within a leading global institutional investment platform. She began her career in Debt Capital Markets at Merrill Lynch.</a:t>
            </a:r>
          </a:p>
          <a:p>
            <a:pPr algn="l">
              <a:lnSpc>
                <a:spcPts val="2957"/>
              </a:lnSpc>
            </a:pPr>
            <a:endParaRPr lang="en-US" sz="2340" dirty="0">
              <a:solidFill>
                <a:srgbClr val="145FF6"/>
              </a:solidFill>
              <a:latin typeface="Canva Sans"/>
              <a:ea typeface="Canva Sans"/>
              <a:cs typeface="Canva Sans"/>
              <a:sym typeface="Canva Sans"/>
            </a:endParaRPr>
          </a:p>
          <a:p>
            <a:pPr algn="l">
              <a:lnSpc>
                <a:spcPts val="2960"/>
              </a:lnSpc>
            </a:pPr>
            <a:r>
              <a:rPr lang="en-US" sz="2340" dirty="0">
                <a:solidFill>
                  <a:srgbClr val="145FF6"/>
                </a:solidFill>
                <a:latin typeface="Canva Sans"/>
                <a:ea typeface="Canva Sans"/>
                <a:cs typeface="Canva Sans"/>
                <a:sym typeface="Canva Sans"/>
              </a:rPr>
              <a:t>Rie brings deep knowledge of the Japanese institutional market and a longstanding perspective on global investment strategies and investor requirements. She holds a B.A. in Political Science and Law from Keio University.</a:t>
            </a:r>
          </a:p>
          <a:p>
            <a:pPr algn="l">
              <a:lnSpc>
                <a:spcPts val="3394"/>
              </a:lnSpc>
            </a:pPr>
            <a:endParaRPr lang="en-US" sz="2340" dirty="0">
              <a:solidFill>
                <a:srgbClr val="145FF6"/>
              </a:solidFill>
              <a:latin typeface="Canva Sans"/>
              <a:ea typeface="Canva Sans"/>
              <a:cs typeface="Canva Sans"/>
              <a:sym typeface="Canva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67397" y="411956"/>
            <a:ext cx="4679918" cy="4679918"/>
            <a:chOff x="0" y="0"/>
            <a:chExt cx="6239891" cy="6239891"/>
          </a:xfrm>
        </p:grpSpPr>
        <p:sp>
          <p:nvSpPr>
            <p:cNvPr id="3" name="Freeform 3"/>
            <p:cNvSpPr/>
            <p:nvPr/>
          </p:nvSpPr>
          <p:spPr>
            <a:xfrm>
              <a:off x="0" y="0"/>
              <a:ext cx="6239891" cy="6239891"/>
            </a:xfrm>
            <a:custGeom>
              <a:avLst/>
              <a:gdLst/>
              <a:ahLst/>
              <a:cxnLst/>
              <a:rect l="l" t="t" r="r" b="b"/>
              <a:pathLst>
                <a:path w="6239891" h="6239891">
                  <a:moveTo>
                    <a:pt x="3120009" y="0"/>
                  </a:moveTo>
                  <a:cubicBezTo>
                    <a:pt x="1396873" y="0"/>
                    <a:pt x="0" y="1396873"/>
                    <a:pt x="0" y="3120009"/>
                  </a:cubicBezTo>
                  <a:cubicBezTo>
                    <a:pt x="0" y="4843145"/>
                    <a:pt x="1396873" y="6239891"/>
                    <a:pt x="3120009" y="6239891"/>
                  </a:cubicBezTo>
                  <a:cubicBezTo>
                    <a:pt x="4843145" y="6239891"/>
                    <a:pt x="6239891" y="4843145"/>
                    <a:pt x="6239891" y="3120009"/>
                  </a:cubicBezTo>
                  <a:cubicBezTo>
                    <a:pt x="6239891" y="1396873"/>
                    <a:pt x="4843145" y="0"/>
                    <a:pt x="3120009" y="0"/>
                  </a:cubicBezTo>
                  <a:close/>
                </a:path>
              </a:pathLst>
            </a:custGeom>
            <a:blipFill>
              <a:blip r:embed="rId2"/>
              <a:stretch>
                <a:fillRect/>
              </a:stretch>
            </a:blipFill>
          </p:spPr>
          <p:txBody>
            <a:bodyPr/>
            <a:lstStyle/>
            <a:p>
              <a:endParaRPr lang="en-GB"/>
            </a:p>
          </p:txBody>
        </p:sp>
      </p:grpSp>
      <p:sp>
        <p:nvSpPr>
          <p:cNvPr id="4" name="TextBox 4"/>
          <p:cNvSpPr txBox="1"/>
          <p:nvPr/>
        </p:nvSpPr>
        <p:spPr>
          <a:xfrm>
            <a:off x="471802" y="872461"/>
            <a:ext cx="6927652"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SOICHIRO</a:t>
            </a:r>
          </a:p>
        </p:txBody>
      </p:sp>
      <p:sp>
        <p:nvSpPr>
          <p:cNvPr id="5" name="TextBox 5"/>
          <p:cNvSpPr txBox="1"/>
          <p:nvPr/>
        </p:nvSpPr>
        <p:spPr>
          <a:xfrm>
            <a:off x="473754" y="2253082"/>
            <a:ext cx="8004572"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KURAMACHI</a:t>
            </a:r>
          </a:p>
        </p:txBody>
      </p:sp>
      <p:sp>
        <p:nvSpPr>
          <p:cNvPr id="6" name="TextBox 6"/>
          <p:cNvSpPr txBox="1"/>
          <p:nvPr/>
        </p:nvSpPr>
        <p:spPr>
          <a:xfrm>
            <a:off x="560899" y="5438775"/>
            <a:ext cx="17464049" cy="5630116"/>
          </a:xfrm>
          <a:prstGeom prst="rect">
            <a:avLst/>
          </a:prstGeom>
        </p:spPr>
        <p:txBody>
          <a:bodyPr lIns="0" tIns="0" rIns="0" bIns="0" rtlCol="0" anchor="t">
            <a:spAutoFit/>
          </a:bodyPr>
          <a:lstStyle/>
          <a:p>
            <a:pPr algn="l">
              <a:lnSpc>
                <a:spcPts val="2957"/>
              </a:lnSpc>
            </a:pPr>
            <a:r>
              <a:rPr lang="en-US" sz="2340" dirty="0">
                <a:solidFill>
                  <a:srgbClr val="145FF6"/>
                </a:solidFill>
                <a:latin typeface="Canva Sans"/>
                <a:ea typeface="Canva Sans"/>
                <a:cs typeface="Canva Sans"/>
                <a:sym typeface="Canva Sans"/>
              </a:rPr>
              <a:t>Soichiro </a:t>
            </a:r>
            <a:r>
              <a:rPr lang="en-US" sz="2340" dirty="0" err="1">
                <a:solidFill>
                  <a:srgbClr val="145FF6"/>
                </a:solidFill>
                <a:latin typeface="Canva Sans"/>
                <a:ea typeface="Canva Sans"/>
                <a:cs typeface="Canva Sans"/>
                <a:sym typeface="Canva Sans"/>
              </a:rPr>
              <a:t>Kuramachi</a:t>
            </a:r>
            <a:r>
              <a:rPr lang="en-US" sz="2340" dirty="0">
                <a:solidFill>
                  <a:srgbClr val="145FF6"/>
                </a:solidFill>
                <a:latin typeface="Canva Sans"/>
                <a:ea typeface="Canva Sans"/>
                <a:cs typeface="Canva Sans"/>
                <a:sym typeface="Canva Sans"/>
              </a:rPr>
              <a:t> is a senior investment and alternatives professional with nearly 40 years of experience across institutional asset management, private markets, fixed income and investment product development in Japan and internationally. He is currently a Managing Director at Crosspoint Advisors, where he focuses on alternative investments including private credit, private equity, venture capital and infrastructure. Prior to joining Crosspoint, Soichiro spent almost five years at Invesco Asset Management Japan, leading the promotion of private credit strategies to institutional investors across areas including direct lending, leveraged loans, distressed debt and CLOs. Earlier in his career, Soichiro held senior leadership positions at BNP Paribas Asset Management, PGIM Japan, Nomura and Mizuho-affiliated investment businesses. His experience has included institutional investment management, alternative fund selection, product development, client coverage and the management of investment teams in Japan, the United States and the United Kingdom.</a:t>
            </a:r>
          </a:p>
          <a:p>
            <a:pPr algn="l">
              <a:lnSpc>
                <a:spcPts val="2957"/>
              </a:lnSpc>
            </a:pPr>
            <a:endParaRPr lang="en-US" sz="2340" dirty="0">
              <a:solidFill>
                <a:srgbClr val="145FF6"/>
              </a:solidFill>
              <a:latin typeface="Canva Sans"/>
              <a:ea typeface="Canva Sans"/>
              <a:cs typeface="Canva Sans"/>
              <a:sym typeface="Canva Sans"/>
            </a:endParaRPr>
          </a:p>
          <a:p>
            <a:pPr algn="l">
              <a:lnSpc>
                <a:spcPts val="2957"/>
              </a:lnSpc>
            </a:pPr>
            <a:r>
              <a:rPr lang="en-US" sz="2340" dirty="0">
                <a:solidFill>
                  <a:srgbClr val="145FF6"/>
                </a:solidFill>
                <a:latin typeface="Canva Sans"/>
                <a:ea typeface="Canva Sans"/>
                <a:cs typeface="Canva Sans"/>
                <a:sym typeface="Canva Sans"/>
              </a:rPr>
              <a:t>Soichiro is a CFA </a:t>
            </a:r>
            <a:r>
              <a:rPr lang="en-US" sz="2340" dirty="0" err="1">
                <a:solidFill>
                  <a:srgbClr val="145FF6"/>
                </a:solidFill>
                <a:latin typeface="Canva Sans"/>
                <a:ea typeface="Canva Sans"/>
                <a:cs typeface="Canva Sans"/>
                <a:sym typeface="Canva Sans"/>
              </a:rPr>
              <a:t>charterholder</a:t>
            </a:r>
            <a:r>
              <a:rPr lang="en-US" sz="2340" dirty="0">
                <a:solidFill>
                  <a:srgbClr val="145FF6"/>
                </a:solidFill>
                <a:latin typeface="Canva Sans"/>
                <a:ea typeface="Canva Sans"/>
                <a:cs typeface="Canva Sans"/>
                <a:sym typeface="Canva Sans"/>
              </a:rPr>
              <a:t> and holds a degree from the University of Tokyo.</a:t>
            </a:r>
          </a:p>
          <a:p>
            <a:pPr algn="l">
              <a:lnSpc>
                <a:spcPts val="3296"/>
              </a:lnSpc>
            </a:pPr>
            <a:endParaRPr lang="en-US" sz="2340" dirty="0">
              <a:solidFill>
                <a:srgbClr val="145FF6"/>
              </a:solidFill>
              <a:latin typeface="Canva Sans"/>
              <a:ea typeface="Canva Sans"/>
              <a:cs typeface="Canva Sans"/>
              <a:sym typeface="Canva Sans"/>
            </a:endParaRPr>
          </a:p>
          <a:p>
            <a:pPr algn="l">
              <a:lnSpc>
                <a:spcPts val="2960"/>
              </a:lnSpc>
            </a:pPr>
            <a:endParaRPr lang="en-US" sz="2340" dirty="0">
              <a:solidFill>
                <a:srgbClr val="145FF6"/>
              </a:solidFill>
              <a:latin typeface="Canva Sans"/>
              <a:ea typeface="Canva Sans"/>
              <a:cs typeface="Canva Sans"/>
              <a:sym typeface="Canva Sans"/>
            </a:endParaRPr>
          </a:p>
          <a:p>
            <a:pPr algn="l">
              <a:lnSpc>
                <a:spcPts val="3394"/>
              </a:lnSpc>
            </a:pPr>
            <a:endParaRPr lang="en-US" sz="2340" dirty="0">
              <a:solidFill>
                <a:srgbClr val="145FF6"/>
              </a:solidFill>
              <a:latin typeface="Canva Sans"/>
              <a:ea typeface="Canva Sans"/>
              <a:cs typeface="Canva Sans"/>
              <a:sym typeface="Canva Sans"/>
            </a:endParaRPr>
          </a:p>
        </p:txBody>
      </p:sp>
      <p:sp>
        <p:nvSpPr>
          <p:cNvPr id="7" name="TextBox 7"/>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dirty="0">
                <a:solidFill>
                  <a:srgbClr val="145FF6"/>
                </a:solidFill>
                <a:latin typeface="Neue Machina"/>
                <a:ea typeface="Neue Machina"/>
                <a:cs typeface="Neue Machina"/>
                <a:sym typeface="Neue Machina"/>
              </a:rPr>
              <a:t>JAPAN DISTRIBUTION-CROSSPOINT ADVISORS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D96AB-16A2-52F6-14C3-DFE5C730171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640534D-A848-6166-74D0-037775DF093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A8D9B7C4-61EB-2E7E-E381-CF8D7064107D}"/>
              </a:ext>
            </a:extLst>
          </p:cNvPr>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4"/>
            <a:stretch>
              <a:fillRect t="-208873" b="-428777"/>
            </a:stretch>
          </a:blipFill>
        </p:spPr>
        <p:txBody>
          <a:bodyPr/>
          <a:lstStyle/>
          <a:p>
            <a:endParaRPr lang="en-US"/>
          </a:p>
        </p:txBody>
      </p:sp>
      <p:sp>
        <p:nvSpPr>
          <p:cNvPr id="4" name="Freeform 4">
            <a:extLst>
              <a:ext uri="{FF2B5EF4-FFF2-40B4-BE49-F238E27FC236}">
                <a16:creationId xmlns:a16="http://schemas.microsoft.com/office/drawing/2014/main" id="{AF4C8D4F-0DF9-565D-C8AC-8B001343834D}"/>
              </a:ext>
            </a:extLst>
          </p:cNvPr>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5"/>
            <a:stretch>
              <a:fillRect l="-4" t="-19787"/>
            </a:stretch>
          </a:blipFill>
        </p:spPr>
        <p:txBody>
          <a:bodyPr/>
          <a:lstStyle/>
          <a:p>
            <a:endParaRPr lang="en-US"/>
          </a:p>
        </p:txBody>
      </p:sp>
      <p:sp>
        <p:nvSpPr>
          <p:cNvPr id="5" name="Freeform 5">
            <a:extLst>
              <a:ext uri="{FF2B5EF4-FFF2-40B4-BE49-F238E27FC236}">
                <a16:creationId xmlns:a16="http://schemas.microsoft.com/office/drawing/2014/main" id="{D2A98A0B-37C9-A398-16EC-18AD77B018ED}"/>
              </a:ext>
            </a:extLst>
          </p:cNvPr>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5"/>
            <a:stretch>
              <a:fillRect t="-19791" r="-8690"/>
            </a:stretch>
          </a:blipFill>
        </p:spPr>
        <p:txBody>
          <a:bodyPr/>
          <a:lstStyle/>
          <a:p>
            <a:endParaRPr lang="en-US"/>
          </a:p>
        </p:txBody>
      </p:sp>
      <p:sp>
        <p:nvSpPr>
          <p:cNvPr id="7" name="TextBox 6">
            <a:extLst>
              <a:ext uri="{FF2B5EF4-FFF2-40B4-BE49-F238E27FC236}">
                <a16:creationId xmlns:a16="http://schemas.microsoft.com/office/drawing/2014/main" id="{AC76C7A4-FE00-325F-5648-840C682674B5}"/>
              </a:ext>
            </a:extLst>
          </p:cNvPr>
          <p:cNvSpPr txBox="1"/>
          <p:nvPr/>
        </p:nvSpPr>
        <p:spPr>
          <a:xfrm>
            <a:off x="-1" y="4687500"/>
            <a:ext cx="18288000" cy="1205103"/>
          </a:xfrm>
          <a:prstGeom prst="rect">
            <a:avLst/>
          </a:prstGeom>
        </p:spPr>
        <p:txBody>
          <a:bodyPr wrap="square" lIns="0" tIns="0" rIns="0" bIns="0" rtlCol="0" anchor="t">
            <a:spAutoFit/>
          </a:bodyPr>
          <a:lstStyle/>
          <a:p>
            <a:pPr algn="ctr">
              <a:lnSpc>
                <a:spcPts val="9743"/>
              </a:lnSpc>
            </a:pPr>
            <a:r>
              <a:rPr lang="en-US" sz="6959" b="1" spc="702" dirty="0">
                <a:solidFill>
                  <a:srgbClr val="FFFFFF"/>
                </a:solidFill>
                <a:latin typeface="League Spartan"/>
                <a:ea typeface="League Spartan"/>
                <a:cs typeface="League Spartan"/>
                <a:sym typeface="League Spartan"/>
              </a:rPr>
              <a:t>NORTH AMERICA</a:t>
            </a:r>
          </a:p>
        </p:txBody>
      </p:sp>
    </p:spTree>
    <p:extLst>
      <p:ext uri="{BB962C8B-B14F-4D97-AF65-F5344CB8AC3E}">
        <p14:creationId xmlns:p14="http://schemas.microsoft.com/office/powerpoint/2010/main" val="17371091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ED6DA-6050-4921-CD02-C3B0AEAD8866}"/>
            </a:ext>
          </a:extLst>
        </p:cNvPr>
        <p:cNvGrpSpPr/>
        <p:nvPr/>
      </p:nvGrpSpPr>
      <p:grpSpPr>
        <a:xfrm>
          <a:off x="0" y="0"/>
          <a:ext cx="0" cy="0"/>
          <a:chOff x="0" y="0"/>
          <a:chExt cx="0" cy="0"/>
        </a:xfrm>
      </p:grpSpPr>
      <p:grpSp>
        <p:nvGrpSpPr>
          <p:cNvPr id="5" name="Group 7">
            <a:extLst>
              <a:ext uri="{FF2B5EF4-FFF2-40B4-BE49-F238E27FC236}">
                <a16:creationId xmlns:a16="http://schemas.microsoft.com/office/drawing/2014/main" id="{482C21FD-93E4-42D8-D968-5928F4E4A655}"/>
              </a:ext>
            </a:extLst>
          </p:cNvPr>
          <p:cNvGrpSpPr>
            <a:grpSpLocks noChangeAspect="1"/>
          </p:cNvGrpSpPr>
          <p:nvPr/>
        </p:nvGrpSpPr>
        <p:grpSpPr>
          <a:xfrm>
            <a:off x="12137583" y="429912"/>
            <a:ext cx="4837451" cy="4644000"/>
            <a:chOff x="0" y="0"/>
            <a:chExt cx="5999988" cy="5760047"/>
          </a:xfrm>
        </p:grpSpPr>
        <p:sp>
          <p:nvSpPr>
            <p:cNvPr id="6" name="Freeform 8">
              <a:extLst>
                <a:ext uri="{FF2B5EF4-FFF2-40B4-BE49-F238E27FC236}">
                  <a16:creationId xmlns:a16="http://schemas.microsoft.com/office/drawing/2014/main" id="{33B103E9-96B4-C1AF-2651-C5FE6625B190}"/>
                </a:ext>
              </a:extLst>
            </p:cNvPr>
            <p:cNvSpPr/>
            <p:nvPr/>
          </p:nvSpPr>
          <p:spPr>
            <a:xfrm>
              <a:off x="0" y="0"/>
              <a:ext cx="5999988" cy="5760085"/>
            </a:xfrm>
            <a:custGeom>
              <a:avLst/>
              <a:gdLst/>
              <a:ahLst/>
              <a:cxnLst/>
              <a:rect l="l" t="t" r="r" b="b"/>
              <a:pathLst>
                <a:path w="5999988" h="5760085">
                  <a:moveTo>
                    <a:pt x="3000121" y="0"/>
                  </a:moveTo>
                  <a:cubicBezTo>
                    <a:pt x="1343152" y="0"/>
                    <a:pt x="0" y="1289431"/>
                    <a:pt x="0" y="2879979"/>
                  </a:cubicBezTo>
                  <a:cubicBezTo>
                    <a:pt x="0" y="4470527"/>
                    <a:pt x="1343152" y="5760085"/>
                    <a:pt x="3000121" y="5760085"/>
                  </a:cubicBezTo>
                  <a:cubicBezTo>
                    <a:pt x="4656836" y="5760085"/>
                    <a:pt x="5999988" y="4470654"/>
                    <a:pt x="5999988" y="2880106"/>
                  </a:cubicBezTo>
                  <a:cubicBezTo>
                    <a:pt x="5999988" y="1289558"/>
                    <a:pt x="4656836" y="0"/>
                    <a:pt x="3000121" y="0"/>
                  </a:cubicBezTo>
                  <a:close/>
                </a:path>
              </a:pathLst>
            </a:custGeom>
            <a:blipFill>
              <a:blip r:embed="rId2"/>
              <a:stretch>
                <a:fillRect t="-13796" b="-13792"/>
              </a:stretch>
            </a:blipFill>
          </p:spPr>
          <p:txBody>
            <a:bodyPr/>
            <a:lstStyle/>
            <a:p>
              <a:endParaRPr lang="en-US"/>
            </a:p>
          </p:txBody>
        </p:sp>
      </p:grpSp>
      <p:sp>
        <p:nvSpPr>
          <p:cNvPr id="13" name="TextBox 12">
            <a:extLst>
              <a:ext uri="{FF2B5EF4-FFF2-40B4-BE49-F238E27FC236}">
                <a16:creationId xmlns:a16="http://schemas.microsoft.com/office/drawing/2014/main" id="{CFD49C29-77E3-8417-2400-7414B44D9E0A}"/>
              </a:ext>
            </a:extLst>
          </p:cNvPr>
          <p:cNvSpPr txBox="1"/>
          <p:nvPr/>
        </p:nvSpPr>
        <p:spPr>
          <a:xfrm>
            <a:off x="380362" y="836268"/>
            <a:ext cx="7087237" cy="1631216"/>
          </a:xfrm>
          <a:prstGeom prst="rect">
            <a:avLst/>
          </a:prstGeom>
          <a:noFill/>
        </p:spPr>
        <p:txBody>
          <a:bodyPr wrap="square" rtlCol="0">
            <a:spAutoFit/>
          </a:bodyPr>
          <a:lstStyle/>
          <a:p>
            <a:r>
              <a:rPr lang="en-GB" sz="10000" dirty="0">
                <a:solidFill>
                  <a:srgbClr val="145FF6"/>
                </a:solidFill>
                <a:latin typeface="Neue Machina"/>
                <a:cs typeface="Neue Machina"/>
              </a:rPr>
              <a:t>STEVE</a:t>
            </a:r>
          </a:p>
        </p:txBody>
      </p:sp>
      <p:sp>
        <p:nvSpPr>
          <p:cNvPr id="15" name="TextBox 14">
            <a:extLst>
              <a:ext uri="{FF2B5EF4-FFF2-40B4-BE49-F238E27FC236}">
                <a16:creationId xmlns:a16="http://schemas.microsoft.com/office/drawing/2014/main" id="{8503C335-E689-B485-F751-A80875B29A1C}"/>
              </a:ext>
            </a:extLst>
          </p:cNvPr>
          <p:cNvSpPr txBox="1"/>
          <p:nvPr/>
        </p:nvSpPr>
        <p:spPr>
          <a:xfrm>
            <a:off x="382314" y="2216884"/>
            <a:ext cx="9066486" cy="1631216"/>
          </a:xfrm>
          <a:prstGeom prst="rect">
            <a:avLst/>
          </a:prstGeom>
          <a:noFill/>
        </p:spPr>
        <p:txBody>
          <a:bodyPr wrap="square" rtlCol="0">
            <a:spAutoFit/>
          </a:bodyPr>
          <a:lstStyle/>
          <a:p>
            <a:r>
              <a:rPr lang="en-GB" sz="10000" dirty="0">
                <a:solidFill>
                  <a:srgbClr val="145FF6"/>
                </a:solidFill>
                <a:latin typeface="Neue Machina"/>
                <a:cs typeface="Neue Machina"/>
              </a:rPr>
              <a:t>NELSON</a:t>
            </a:r>
          </a:p>
        </p:txBody>
      </p:sp>
      <p:sp>
        <p:nvSpPr>
          <p:cNvPr id="19" name="TextBox 8">
            <a:extLst>
              <a:ext uri="{FF2B5EF4-FFF2-40B4-BE49-F238E27FC236}">
                <a16:creationId xmlns:a16="http://schemas.microsoft.com/office/drawing/2014/main" id="{02F90303-EBC6-A858-8BC5-354A15C82A0C}"/>
              </a:ext>
            </a:extLst>
          </p:cNvPr>
          <p:cNvSpPr txBox="1"/>
          <p:nvPr/>
        </p:nvSpPr>
        <p:spPr>
          <a:xfrm>
            <a:off x="560900" y="5448300"/>
            <a:ext cx="17464050" cy="6175280"/>
          </a:xfrm>
          <a:prstGeom prst="rect">
            <a:avLst/>
          </a:prstGeom>
        </p:spPr>
        <p:txBody>
          <a:bodyPr wrap="square" lIns="0" tIns="0" rIns="0" bIns="0" rtlCol="0" anchor="t">
            <a:spAutoFit/>
          </a:bodyPr>
          <a:lstStyle/>
          <a:p>
            <a:pPr>
              <a:lnSpc>
                <a:spcPts val="2960"/>
              </a:lnSpc>
            </a:pPr>
            <a:r>
              <a:rPr lang="en-US" sz="2340" dirty="0">
                <a:solidFill>
                  <a:srgbClr val="145FF6"/>
                </a:solidFill>
                <a:latin typeface="Canva Sans"/>
                <a:ea typeface="Canva Sans"/>
                <a:cs typeface="Canva Sans"/>
                <a:sym typeface="Canva Sans"/>
              </a:rPr>
              <a:t>Steve Nelson founded The Nelson Group in 2020 with a vision to provide capital formation and consultation for emerging and niche asset managers. With nearly 20 years of experience, Steve’s network of relationships extends deeply into the institutional, family office, and RIA space, offering The Nelson Group a unique advantage in connecting with a diverse array of clients. Steve’s extensive connections within the ultra-high-net-worth (“UHNW”) sector and RIA space specifically enhance the firm’s ability to navigate these specialized</a:t>
            </a:r>
            <a:r>
              <a:rPr lang="en-US" sz="2340" dirty="0">
                <a:solidFill>
                  <a:srgbClr val="000000"/>
                </a:solidFill>
                <a:latin typeface="Canva Sans"/>
                <a:ea typeface="Canva Sans"/>
                <a:cs typeface="Canva Sans"/>
                <a:sym typeface="Canva Sans"/>
              </a:rPr>
              <a:t> </a:t>
            </a:r>
            <a:r>
              <a:rPr lang="en-US" sz="2340" dirty="0">
                <a:solidFill>
                  <a:srgbClr val="145FF6"/>
                </a:solidFill>
                <a:latin typeface="Canva Sans"/>
                <a:ea typeface="Canva Sans"/>
                <a:cs typeface="Canva Sans"/>
                <a:sym typeface="Canva Sans"/>
              </a:rPr>
              <a:t>domains.</a:t>
            </a:r>
          </a:p>
          <a:p>
            <a:pPr>
              <a:lnSpc>
                <a:spcPts val="2960"/>
              </a:lnSpc>
            </a:pPr>
            <a:endParaRPr lang="en-US" sz="2340" dirty="0">
              <a:solidFill>
                <a:srgbClr val="145FF6"/>
              </a:solidFill>
              <a:latin typeface="Canva Sans"/>
              <a:ea typeface="Canva Sans"/>
              <a:cs typeface="Canva Sans"/>
              <a:sym typeface="Canva Sans"/>
            </a:endParaRPr>
          </a:p>
          <a:p>
            <a:pPr>
              <a:lnSpc>
                <a:spcPts val="2960"/>
              </a:lnSpc>
            </a:pPr>
            <a:r>
              <a:rPr lang="en-US" sz="2340" dirty="0">
                <a:solidFill>
                  <a:srgbClr val="145FF6"/>
                </a:solidFill>
                <a:latin typeface="Canva Sans"/>
                <a:ea typeface="Canva Sans"/>
                <a:cs typeface="Canva Sans"/>
                <a:sym typeface="Canva Sans"/>
              </a:rPr>
              <a:t>Steve brings his investor relationships and knowledge of structuring vehicles for family offices and HNW investors to help Shelter Rock navigate the environment on behalf of its clients. Previously, Steve served as Managing Director at Magnetar Capital, a leading alternative asset manager specializing in fixed-income energy, quantitative, and event-driven strategies. Steve also contributed to the investor relations team at Och-Ziff and gained valuable investment experience at SCS Financial and Alternative Investment Partners (AIP). Steve received his BA in Economics from Hamilton College, where he was a member of the varsity basketball team.</a:t>
            </a:r>
          </a:p>
          <a:p>
            <a:pPr>
              <a:lnSpc>
                <a:spcPts val="2960"/>
              </a:lnSpc>
            </a:pPr>
            <a:endParaRPr lang="en-US" sz="2340" dirty="0">
              <a:solidFill>
                <a:srgbClr val="145FF6"/>
              </a:solidFill>
              <a:latin typeface="Canva Sans"/>
              <a:ea typeface="Canva Sans"/>
              <a:cs typeface="Canva Sans"/>
              <a:sym typeface="Canva Sans"/>
            </a:endParaRPr>
          </a:p>
          <a:p>
            <a:pPr>
              <a:lnSpc>
                <a:spcPts val="2960"/>
              </a:lnSpc>
            </a:pPr>
            <a:endParaRPr lang="en-US" sz="2340" dirty="0">
              <a:solidFill>
                <a:srgbClr val="145FF6"/>
              </a:solidFill>
              <a:latin typeface="Canva Sans"/>
              <a:ea typeface="Canva Sans"/>
              <a:cs typeface="Canva Sans"/>
              <a:sym typeface="Canva Sans"/>
            </a:endParaRPr>
          </a:p>
          <a:p>
            <a:pPr>
              <a:lnSpc>
                <a:spcPts val="2960"/>
              </a:lnSpc>
            </a:pPr>
            <a:endParaRPr lang="en-US" sz="2340" dirty="0">
              <a:solidFill>
                <a:srgbClr val="145FF6"/>
              </a:solidFill>
              <a:latin typeface="Canva Sans"/>
              <a:ea typeface="Canva Sans"/>
              <a:cs typeface="Canva Sans"/>
              <a:sym typeface="Canva Sans"/>
            </a:endParaRPr>
          </a:p>
          <a:p>
            <a:pPr>
              <a:lnSpc>
                <a:spcPts val="3395"/>
              </a:lnSpc>
            </a:pPr>
            <a:endParaRPr lang="en-US" sz="2340" dirty="0">
              <a:solidFill>
                <a:srgbClr val="145FF6"/>
              </a:solidFill>
              <a:latin typeface="Canva Sans"/>
              <a:ea typeface="Canva Sans"/>
              <a:cs typeface="Canva Sans"/>
              <a:sym typeface="Canva Sans"/>
            </a:endParaRPr>
          </a:p>
        </p:txBody>
      </p:sp>
      <p:sp>
        <p:nvSpPr>
          <p:cNvPr id="2" name="TextBox 11">
            <a:extLst>
              <a:ext uri="{FF2B5EF4-FFF2-40B4-BE49-F238E27FC236}">
                <a16:creationId xmlns:a16="http://schemas.microsoft.com/office/drawing/2014/main" id="{69D4812D-71CA-75ED-8AFC-A6F53CB0EE8A}"/>
              </a:ext>
            </a:extLst>
          </p:cNvPr>
          <p:cNvSpPr txBox="1"/>
          <p:nvPr/>
        </p:nvSpPr>
        <p:spPr>
          <a:xfrm>
            <a:off x="560900" y="4457700"/>
            <a:ext cx="120121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FOUNDER NELSON GROUP – US DISTRIBUTION PARTNER</a:t>
            </a:r>
          </a:p>
        </p:txBody>
      </p:sp>
    </p:spTree>
    <p:extLst>
      <p:ext uri="{BB962C8B-B14F-4D97-AF65-F5344CB8AC3E}">
        <p14:creationId xmlns:p14="http://schemas.microsoft.com/office/powerpoint/2010/main" val="13981542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78098-81B0-D5B5-ED3C-5DDCF007C25B}"/>
            </a:ext>
          </a:extLst>
        </p:cNvPr>
        <p:cNvGrpSpPr/>
        <p:nvPr/>
      </p:nvGrpSpPr>
      <p:grpSpPr>
        <a:xfrm>
          <a:off x="0" y="0"/>
          <a:ext cx="0" cy="0"/>
          <a:chOff x="0" y="0"/>
          <a:chExt cx="0" cy="0"/>
        </a:xfrm>
      </p:grpSpPr>
      <p:grpSp>
        <p:nvGrpSpPr>
          <p:cNvPr id="3" name="Group 5">
            <a:extLst>
              <a:ext uri="{FF2B5EF4-FFF2-40B4-BE49-F238E27FC236}">
                <a16:creationId xmlns:a16="http://schemas.microsoft.com/office/drawing/2014/main" id="{21E92844-5791-88E5-1DA5-19FF4C916AA3}"/>
              </a:ext>
            </a:extLst>
          </p:cNvPr>
          <p:cNvGrpSpPr>
            <a:grpSpLocks noChangeAspect="1"/>
          </p:cNvGrpSpPr>
          <p:nvPr/>
        </p:nvGrpSpPr>
        <p:grpSpPr>
          <a:xfrm>
            <a:off x="12236453" y="419100"/>
            <a:ext cx="4679947" cy="4680080"/>
            <a:chOff x="0" y="0"/>
            <a:chExt cx="6239929" cy="6240107"/>
          </a:xfrm>
        </p:grpSpPr>
        <p:sp>
          <p:nvSpPr>
            <p:cNvPr id="4" name="Freeform 6">
              <a:extLst>
                <a:ext uri="{FF2B5EF4-FFF2-40B4-BE49-F238E27FC236}">
                  <a16:creationId xmlns:a16="http://schemas.microsoft.com/office/drawing/2014/main" id="{C013A7A4-F0A6-0F35-B92E-30B06B6B672F}"/>
                </a:ext>
              </a:extLst>
            </p:cNvPr>
            <p:cNvSpPr/>
            <p:nvPr/>
          </p:nvSpPr>
          <p:spPr>
            <a:xfrm>
              <a:off x="0" y="0"/>
              <a:ext cx="6240018" cy="6240145"/>
            </a:xfrm>
            <a:custGeom>
              <a:avLst/>
              <a:gdLst/>
              <a:ahLst/>
              <a:cxnLst/>
              <a:rect l="l" t="t" r="r" b="b"/>
              <a:pathLst>
                <a:path w="6240018" h="6240145">
                  <a:moveTo>
                    <a:pt x="3120009" y="0"/>
                  </a:moveTo>
                  <a:cubicBezTo>
                    <a:pt x="1396873" y="0"/>
                    <a:pt x="0" y="1397000"/>
                    <a:pt x="0" y="3120009"/>
                  </a:cubicBezTo>
                  <a:cubicBezTo>
                    <a:pt x="0" y="4843145"/>
                    <a:pt x="1396873" y="6240145"/>
                    <a:pt x="3120009" y="6240145"/>
                  </a:cubicBezTo>
                  <a:cubicBezTo>
                    <a:pt x="4843145" y="6240145"/>
                    <a:pt x="6240018" y="4843145"/>
                    <a:pt x="6240018" y="3120009"/>
                  </a:cubicBezTo>
                  <a:cubicBezTo>
                    <a:pt x="6239891" y="1397000"/>
                    <a:pt x="4843145" y="0"/>
                    <a:pt x="3120009" y="0"/>
                  </a:cubicBezTo>
                  <a:close/>
                </a:path>
              </a:pathLst>
            </a:custGeom>
            <a:blipFill>
              <a:blip r:embed="rId2"/>
              <a:stretch>
                <a:fillRect t="-13793" r="1" b="-13792"/>
              </a:stretch>
            </a:blipFill>
          </p:spPr>
          <p:txBody>
            <a:bodyPr/>
            <a:lstStyle/>
            <a:p>
              <a:endParaRPr lang="en-US"/>
            </a:p>
          </p:txBody>
        </p:sp>
      </p:grpSp>
      <p:sp>
        <p:nvSpPr>
          <p:cNvPr id="13" name="TextBox 12">
            <a:extLst>
              <a:ext uri="{FF2B5EF4-FFF2-40B4-BE49-F238E27FC236}">
                <a16:creationId xmlns:a16="http://schemas.microsoft.com/office/drawing/2014/main" id="{79363A1B-A48C-415E-65F9-1971D69B1E04}"/>
              </a:ext>
            </a:extLst>
          </p:cNvPr>
          <p:cNvSpPr txBox="1"/>
          <p:nvPr/>
        </p:nvSpPr>
        <p:spPr>
          <a:xfrm>
            <a:off x="380362" y="836268"/>
            <a:ext cx="7087237" cy="1631216"/>
          </a:xfrm>
          <a:prstGeom prst="rect">
            <a:avLst/>
          </a:prstGeom>
          <a:noFill/>
        </p:spPr>
        <p:txBody>
          <a:bodyPr wrap="square" rtlCol="0">
            <a:spAutoFit/>
          </a:bodyPr>
          <a:lstStyle/>
          <a:p>
            <a:r>
              <a:rPr lang="en-GB" sz="10000" dirty="0">
                <a:solidFill>
                  <a:srgbClr val="145FF6"/>
                </a:solidFill>
                <a:latin typeface="Neue Machina"/>
                <a:cs typeface="Neue Machina"/>
              </a:rPr>
              <a:t>ERIC</a:t>
            </a:r>
          </a:p>
        </p:txBody>
      </p:sp>
      <p:sp>
        <p:nvSpPr>
          <p:cNvPr id="15" name="TextBox 14">
            <a:extLst>
              <a:ext uri="{FF2B5EF4-FFF2-40B4-BE49-F238E27FC236}">
                <a16:creationId xmlns:a16="http://schemas.microsoft.com/office/drawing/2014/main" id="{ED722F4A-ACCC-BDA6-5448-99564E03A333}"/>
              </a:ext>
            </a:extLst>
          </p:cNvPr>
          <p:cNvSpPr txBox="1"/>
          <p:nvPr/>
        </p:nvSpPr>
        <p:spPr>
          <a:xfrm>
            <a:off x="382314" y="2216884"/>
            <a:ext cx="9066486" cy="1631216"/>
          </a:xfrm>
          <a:prstGeom prst="rect">
            <a:avLst/>
          </a:prstGeom>
          <a:noFill/>
        </p:spPr>
        <p:txBody>
          <a:bodyPr wrap="square" rtlCol="0">
            <a:spAutoFit/>
          </a:bodyPr>
          <a:lstStyle/>
          <a:p>
            <a:r>
              <a:rPr lang="en-GB" sz="10000" dirty="0">
                <a:solidFill>
                  <a:srgbClr val="145FF6"/>
                </a:solidFill>
                <a:latin typeface="Neue Machina"/>
                <a:cs typeface="Neue Machina"/>
              </a:rPr>
              <a:t>PERRY</a:t>
            </a:r>
          </a:p>
        </p:txBody>
      </p:sp>
      <p:sp>
        <p:nvSpPr>
          <p:cNvPr id="19" name="TextBox 8">
            <a:extLst>
              <a:ext uri="{FF2B5EF4-FFF2-40B4-BE49-F238E27FC236}">
                <a16:creationId xmlns:a16="http://schemas.microsoft.com/office/drawing/2014/main" id="{54D85660-D617-24E7-AFCF-083E714A0165}"/>
              </a:ext>
            </a:extLst>
          </p:cNvPr>
          <p:cNvSpPr txBox="1"/>
          <p:nvPr/>
        </p:nvSpPr>
        <p:spPr>
          <a:xfrm>
            <a:off x="560900" y="5448300"/>
            <a:ext cx="17464050" cy="6072688"/>
          </a:xfrm>
          <a:prstGeom prst="rect">
            <a:avLst/>
          </a:prstGeom>
        </p:spPr>
        <p:txBody>
          <a:bodyPr wrap="square" lIns="0" tIns="0" rIns="0" bIns="0" rtlCol="0" anchor="t">
            <a:spAutoFit/>
          </a:bodyPr>
          <a:lstStyle/>
          <a:p>
            <a:pPr>
              <a:lnSpc>
                <a:spcPts val="3199"/>
              </a:lnSpc>
            </a:pPr>
            <a:r>
              <a:rPr lang="en-US" sz="2340" dirty="0">
                <a:solidFill>
                  <a:srgbClr val="145FF6"/>
                </a:solidFill>
                <a:latin typeface="Canva Sans"/>
                <a:ea typeface="Canva Sans"/>
                <a:cs typeface="Canva Sans"/>
                <a:sym typeface="Canva Sans"/>
              </a:rPr>
              <a:t>Eric Perry has over 25 years of experience, primarily focused on business development and investor relations. Eric brings his extensive network of investor relationships, which focuses on the UHNW, family office and institutional space, as well as capital formation expertise for drawdown and evergreen structures. Previously, Eric served as a Managing Director on Varde Partners’ business development team for eight years, where he played a pivotal role in building new client relationships across institutional and family office investors in North America, the Middle East, and Australia.</a:t>
            </a:r>
          </a:p>
          <a:p>
            <a:pPr>
              <a:lnSpc>
                <a:spcPts val="3199"/>
              </a:lnSpc>
            </a:pPr>
            <a:endParaRPr lang="en-US" sz="2340" dirty="0">
              <a:solidFill>
                <a:srgbClr val="145FF6"/>
              </a:solidFill>
              <a:latin typeface="Canva Sans"/>
              <a:ea typeface="Canva Sans"/>
              <a:cs typeface="Canva Sans"/>
              <a:sym typeface="Canva Sans"/>
            </a:endParaRPr>
          </a:p>
          <a:p>
            <a:pPr>
              <a:lnSpc>
                <a:spcPts val="3199"/>
              </a:lnSpc>
            </a:pPr>
            <a:r>
              <a:rPr lang="en-US" sz="2340" dirty="0">
                <a:solidFill>
                  <a:srgbClr val="145FF6"/>
                </a:solidFill>
                <a:latin typeface="Canva Sans"/>
                <a:ea typeface="Canva Sans"/>
                <a:cs typeface="Canva Sans"/>
                <a:sym typeface="Canva Sans"/>
              </a:rPr>
              <a:t>Eric also partnered with former Varde colleagues to launch Hyland Hill, and alternative credit investment firm, where he and his partners successfully raised their first institutional fund, Prior to Varde and Hyland Hill, Eric was a Senior Vice President in Business Development at Mesirow Financial and spent two years in Abu Dhabi as part of a joint venture with Mubadala, a United Arab Emirates investment company. Eric also spent some time on the business development team at UBS. Eric received his BA in Geography and Economics from St. Cloud State University.</a:t>
            </a:r>
          </a:p>
          <a:p>
            <a:pPr>
              <a:lnSpc>
                <a:spcPts val="2960"/>
              </a:lnSpc>
            </a:pPr>
            <a:endParaRPr lang="en-US" sz="2340" dirty="0">
              <a:solidFill>
                <a:srgbClr val="145FF6"/>
              </a:solidFill>
              <a:latin typeface="Canva Sans"/>
              <a:ea typeface="Canva Sans"/>
              <a:cs typeface="Canva Sans"/>
              <a:sym typeface="Canva Sans"/>
            </a:endParaRPr>
          </a:p>
          <a:p>
            <a:pPr>
              <a:lnSpc>
                <a:spcPts val="2960"/>
              </a:lnSpc>
            </a:pPr>
            <a:endParaRPr lang="en-US" sz="2340" dirty="0">
              <a:solidFill>
                <a:srgbClr val="145FF6"/>
              </a:solidFill>
              <a:latin typeface="Canva Sans"/>
              <a:ea typeface="Canva Sans"/>
              <a:cs typeface="Canva Sans"/>
              <a:sym typeface="Canva Sans"/>
            </a:endParaRPr>
          </a:p>
          <a:p>
            <a:pPr>
              <a:lnSpc>
                <a:spcPts val="2960"/>
              </a:lnSpc>
            </a:pPr>
            <a:endParaRPr lang="en-US" sz="2340" dirty="0">
              <a:solidFill>
                <a:srgbClr val="145FF6"/>
              </a:solidFill>
              <a:latin typeface="Canva Sans"/>
              <a:ea typeface="Canva Sans"/>
              <a:cs typeface="Canva Sans"/>
              <a:sym typeface="Canva Sans"/>
            </a:endParaRPr>
          </a:p>
          <a:p>
            <a:pPr>
              <a:lnSpc>
                <a:spcPts val="3395"/>
              </a:lnSpc>
            </a:pPr>
            <a:endParaRPr lang="en-US" sz="2340" dirty="0">
              <a:solidFill>
                <a:srgbClr val="145FF6"/>
              </a:solidFill>
              <a:latin typeface="Canva Sans"/>
              <a:ea typeface="Canva Sans"/>
              <a:cs typeface="Canva Sans"/>
              <a:sym typeface="Canva Sans"/>
            </a:endParaRPr>
          </a:p>
        </p:txBody>
      </p:sp>
      <p:sp>
        <p:nvSpPr>
          <p:cNvPr id="2" name="TextBox 11">
            <a:extLst>
              <a:ext uri="{FF2B5EF4-FFF2-40B4-BE49-F238E27FC236}">
                <a16:creationId xmlns:a16="http://schemas.microsoft.com/office/drawing/2014/main" id="{A1255931-ABEF-1C43-F020-44A84049043B}"/>
              </a:ext>
            </a:extLst>
          </p:cNvPr>
          <p:cNvSpPr txBox="1"/>
          <p:nvPr/>
        </p:nvSpPr>
        <p:spPr>
          <a:xfrm>
            <a:off x="560900" y="4457700"/>
            <a:ext cx="120121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MD NELSON GROUP – US DISTRIBUTION PARTNER</a:t>
            </a:r>
          </a:p>
        </p:txBody>
      </p:sp>
    </p:spTree>
    <p:extLst>
      <p:ext uri="{BB962C8B-B14F-4D97-AF65-F5344CB8AC3E}">
        <p14:creationId xmlns:p14="http://schemas.microsoft.com/office/powerpoint/2010/main" val="30293051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B3B74-0682-F6A0-95A3-24C3209A0D9A}"/>
            </a:ext>
          </a:extLst>
        </p:cNvPr>
        <p:cNvGrpSpPr/>
        <p:nvPr/>
      </p:nvGrpSpPr>
      <p:grpSpPr>
        <a:xfrm>
          <a:off x="0" y="0"/>
          <a:ext cx="0" cy="0"/>
          <a:chOff x="0" y="0"/>
          <a:chExt cx="0" cy="0"/>
        </a:xfrm>
      </p:grpSpPr>
      <p:sp>
        <p:nvSpPr>
          <p:cNvPr id="6" name="Freeform 7">
            <a:extLst>
              <a:ext uri="{FF2B5EF4-FFF2-40B4-BE49-F238E27FC236}">
                <a16:creationId xmlns:a16="http://schemas.microsoft.com/office/drawing/2014/main" id="{8C88C4EA-FF34-998A-9F9A-F2E065998685}"/>
              </a:ext>
            </a:extLst>
          </p:cNvPr>
          <p:cNvSpPr/>
          <p:nvPr/>
        </p:nvSpPr>
        <p:spPr>
          <a:xfrm>
            <a:off x="12192000" y="419100"/>
            <a:ext cx="4679918" cy="4679918"/>
          </a:xfrm>
          <a:custGeom>
            <a:avLst/>
            <a:gdLst/>
            <a:ahLst/>
            <a:cxnLst/>
            <a:rect l="l" t="t" r="r" b="b"/>
            <a:pathLst>
              <a:path w="6239891" h="6239891">
                <a:moveTo>
                  <a:pt x="3120009" y="0"/>
                </a:moveTo>
                <a:cubicBezTo>
                  <a:pt x="1396873" y="0"/>
                  <a:pt x="0" y="1396873"/>
                  <a:pt x="0" y="3120009"/>
                </a:cubicBezTo>
                <a:cubicBezTo>
                  <a:pt x="0" y="4843145"/>
                  <a:pt x="1396873" y="6239891"/>
                  <a:pt x="3120009" y="6239891"/>
                </a:cubicBezTo>
                <a:cubicBezTo>
                  <a:pt x="4843145" y="6239891"/>
                  <a:pt x="6239891" y="4843145"/>
                  <a:pt x="6239891" y="3120009"/>
                </a:cubicBezTo>
                <a:cubicBezTo>
                  <a:pt x="6239891" y="1396873"/>
                  <a:pt x="4843145" y="0"/>
                  <a:pt x="3120009" y="0"/>
                </a:cubicBezTo>
                <a:close/>
              </a:path>
            </a:pathLst>
          </a:custGeom>
          <a:blipFill>
            <a:blip r:embed="rId2"/>
            <a:stretch>
              <a:fillRect t="-3582" b="-24008"/>
            </a:stretch>
          </a:blipFill>
        </p:spPr>
        <p:txBody>
          <a:bodyPr/>
          <a:lstStyle/>
          <a:p>
            <a:endParaRPr lang="en-US"/>
          </a:p>
        </p:txBody>
      </p:sp>
      <p:sp>
        <p:nvSpPr>
          <p:cNvPr id="13" name="TextBox 12">
            <a:extLst>
              <a:ext uri="{FF2B5EF4-FFF2-40B4-BE49-F238E27FC236}">
                <a16:creationId xmlns:a16="http://schemas.microsoft.com/office/drawing/2014/main" id="{5892CBF8-F128-B1EA-B95E-A139323AA81A}"/>
              </a:ext>
            </a:extLst>
          </p:cNvPr>
          <p:cNvSpPr txBox="1"/>
          <p:nvPr/>
        </p:nvSpPr>
        <p:spPr>
          <a:xfrm>
            <a:off x="380362" y="836268"/>
            <a:ext cx="7087237" cy="1631216"/>
          </a:xfrm>
          <a:prstGeom prst="rect">
            <a:avLst/>
          </a:prstGeom>
          <a:noFill/>
        </p:spPr>
        <p:txBody>
          <a:bodyPr wrap="square" rtlCol="0">
            <a:spAutoFit/>
          </a:bodyPr>
          <a:lstStyle/>
          <a:p>
            <a:r>
              <a:rPr lang="en-GB" sz="10000" dirty="0">
                <a:solidFill>
                  <a:srgbClr val="145FF6"/>
                </a:solidFill>
                <a:latin typeface="Neue Machina"/>
                <a:cs typeface="Neue Machina"/>
              </a:rPr>
              <a:t>ROB</a:t>
            </a:r>
          </a:p>
        </p:txBody>
      </p:sp>
      <p:sp>
        <p:nvSpPr>
          <p:cNvPr id="15" name="TextBox 14">
            <a:extLst>
              <a:ext uri="{FF2B5EF4-FFF2-40B4-BE49-F238E27FC236}">
                <a16:creationId xmlns:a16="http://schemas.microsoft.com/office/drawing/2014/main" id="{9ACD6C79-1D0C-4B85-4092-B546FE3642B0}"/>
              </a:ext>
            </a:extLst>
          </p:cNvPr>
          <p:cNvSpPr txBox="1"/>
          <p:nvPr/>
        </p:nvSpPr>
        <p:spPr>
          <a:xfrm>
            <a:off x="382314" y="2216884"/>
            <a:ext cx="9066486" cy="1631216"/>
          </a:xfrm>
          <a:prstGeom prst="rect">
            <a:avLst/>
          </a:prstGeom>
          <a:noFill/>
        </p:spPr>
        <p:txBody>
          <a:bodyPr wrap="square" rtlCol="0">
            <a:spAutoFit/>
          </a:bodyPr>
          <a:lstStyle/>
          <a:p>
            <a:r>
              <a:rPr lang="en-GB" sz="10000" dirty="0">
                <a:solidFill>
                  <a:srgbClr val="145FF6"/>
                </a:solidFill>
                <a:latin typeface="Neue Machina"/>
                <a:cs typeface="Neue Machina"/>
              </a:rPr>
              <a:t>SCHWAB</a:t>
            </a:r>
          </a:p>
        </p:txBody>
      </p:sp>
      <p:sp>
        <p:nvSpPr>
          <p:cNvPr id="19" name="TextBox 8">
            <a:extLst>
              <a:ext uri="{FF2B5EF4-FFF2-40B4-BE49-F238E27FC236}">
                <a16:creationId xmlns:a16="http://schemas.microsoft.com/office/drawing/2014/main" id="{928E2C28-AA24-B797-4303-329877342B65}"/>
              </a:ext>
            </a:extLst>
          </p:cNvPr>
          <p:cNvSpPr txBox="1"/>
          <p:nvPr/>
        </p:nvSpPr>
        <p:spPr>
          <a:xfrm>
            <a:off x="560900" y="5448300"/>
            <a:ext cx="17464050" cy="5662319"/>
          </a:xfrm>
          <a:prstGeom prst="rect">
            <a:avLst/>
          </a:prstGeom>
        </p:spPr>
        <p:txBody>
          <a:bodyPr wrap="square" lIns="0" tIns="0" rIns="0" bIns="0" rtlCol="0" anchor="t">
            <a:spAutoFit/>
          </a:bodyPr>
          <a:lstStyle/>
          <a:p>
            <a:pPr>
              <a:lnSpc>
                <a:spcPts val="3199"/>
              </a:lnSpc>
            </a:pPr>
            <a:endParaRPr lang="en-US" sz="2340" dirty="0">
              <a:solidFill>
                <a:srgbClr val="145FF6"/>
              </a:solidFill>
              <a:latin typeface="Canva Sans"/>
              <a:ea typeface="Canva Sans"/>
              <a:cs typeface="Canva Sans"/>
              <a:sym typeface="Canva Sans"/>
            </a:endParaRPr>
          </a:p>
          <a:p>
            <a:pPr>
              <a:lnSpc>
                <a:spcPts val="3203"/>
              </a:lnSpc>
            </a:pPr>
            <a:r>
              <a:rPr lang="en-US" sz="2340" dirty="0">
                <a:solidFill>
                  <a:srgbClr val="145FF6"/>
                </a:solidFill>
                <a:latin typeface="Canva Sans"/>
                <a:ea typeface="Canva Sans"/>
                <a:cs typeface="Canva Sans"/>
                <a:sym typeface="Canva Sans"/>
              </a:rPr>
              <a:t>Rob Schwab brings over 15 years of experience spanning hedge funds, credit, and private investments. Over the course of his career, Rob has built an extensive network of relationships with institutional and UHNW investors.</a:t>
            </a:r>
          </a:p>
          <a:p>
            <a:pPr>
              <a:lnSpc>
                <a:spcPts val="3203"/>
              </a:lnSpc>
            </a:pPr>
            <a:endParaRPr lang="en-US" sz="2340" dirty="0">
              <a:solidFill>
                <a:srgbClr val="145FF6"/>
              </a:solidFill>
              <a:latin typeface="Canva Sans"/>
              <a:ea typeface="Canva Sans"/>
              <a:cs typeface="Canva Sans"/>
              <a:sym typeface="Canva Sans"/>
            </a:endParaRPr>
          </a:p>
          <a:p>
            <a:pPr>
              <a:lnSpc>
                <a:spcPts val="3203"/>
              </a:lnSpc>
            </a:pPr>
            <a:r>
              <a:rPr lang="en-US" sz="2340" dirty="0">
                <a:solidFill>
                  <a:srgbClr val="145FF6"/>
                </a:solidFill>
                <a:latin typeface="Canva Sans"/>
                <a:ea typeface="Canva Sans"/>
                <a:cs typeface="Canva Sans"/>
                <a:sym typeface="Canva Sans"/>
              </a:rPr>
              <a:t>Previously, Rob served as the head of IR &amp; Marketing at Anchor Bolt Capital and was a member of the IR &amp; Marketing team at Och-Ziff Capital Management. Rob also spent time at Hatteras Funds, Goldman Sachs, and Putnam Investments. Additional information about Rob may be found at FINRA’s Broker Check.</a:t>
            </a:r>
          </a:p>
          <a:p>
            <a:pPr>
              <a:lnSpc>
                <a:spcPts val="3203"/>
              </a:lnSpc>
            </a:pPr>
            <a:endParaRPr lang="en-US" sz="2340" dirty="0">
              <a:solidFill>
                <a:srgbClr val="145FF6"/>
              </a:solidFill>
              <a:latin typeface="Canva Sans"/>
              <a:ea typeface="Canva Sans"/>
              <a:cs typeface="Canva Sans"/>
              <a:sym typeface="Canva Sans"/>
            </a:endParaRPr>
          </a:p>
          <a:p>
            <a:pPr>
              <a:lnSpc>
                <a:spcPts val="3203"/>
              </a:lnSpc>
            </a:pPr>
            <a:r>
              <a:rPr lang="en-US" sz="2340" dirty="0">
                <a:solidFill>
                  <a:srgbClr val="145FF6"/>
                </a:solidFill>
                <a:latin typeface="Canva Sans"/>
                <a:ea typeface="Canva Sans"/>
                <a:cs typeface="Canva Sans"/>
                <a:sym typeface="Canva Sans"/>
              </a:rPr>
              <a:t>Rob received his BA in Political Science from the College of the Holy Cross and is a CAIA charter holder.</a:t>
            </a:r>
          </a:p>
          <a:p>
            <a:pPr>
              <a:lnSpc>
                <a:spcPts val="3199"/>
              </a:lnSpc>
            </a:pPr>
            <a:endParaRPr lang="en-US" sz="2340" dirty="0">
              <a:solidFill>
                <a:srgbClr val="145FF6"/>
              </a:solidFill>
              <a:latin typeface="Canva Sans"/>
              <a:ea typeface="Canva Sans"/>
              <a:cs typeface="Canva Sans"/>
              <a:sym typeface="Canva Sans"/>
            </a:endParaRPr>
          </a:p>
          <a:p>
            <a:pPr>
              <a:lnSpc>
                <a:spcPts val="2960"/>
              </a:lnSpc>
            </a:pPr>
            <a:endParaRPr lang="en-US" sz="2340" dirty="0">
              <a:solidFill>
                <a:srgbClr val="145FF6"/>
              </a:solidFill>
              <a:latin typeface="Canva Sans"/>
              <a:ea typeface="Canva Sans"/>
              <a:cs typeface="Canva Sans"/>
              <a:sym typeface="Canva Sans"/>
            </a:endParaRPr>
          </a:p>
          <a:p>
            <a:pPr>
              <a:lnSpc>
                <a:spcPts val="2960"/>
              </a:lnSpc>
            </a:pPr>
            <a:endParaRPr lang="en-US" sz="2340" dirty="0">
              <a:solidFill>
                <a:srgbClr val="145FF6"/>
              </a:solidFill>
              <a:latin typeface="Canva Sans"/>
              <a:ea typeface="Canva Sans"/>
              <a:cs typeface="Canva Sans"/>
              <a:sym typeface="Canva Sans"/>
            </a:endParaRPr>
          </a:p>
          <a:p>
            <a:pPr>
              <a:lnSpc>
                <a:spcPts val="2960"/>
              </a:lnSpc>
            </a:pPr>
            <a:endParaRPr lang="en-US" sz="2340" dirty="0">
              <a:solidFill>
                <a:srgbClr val="145FF6"/>
              </a:solidFill>
              <a:latin typeface="Canva Sans"/>
              <a:ea typeface="Canva Sans"/>
              <a:cs typeface="Canva Sans"/>
              <a:sym typeface="Canva Sans"/>
            </a:endParaRPr>
          </a:p>
          <a:p>
            <a:pPr>
              <a:lnSpc>
                <a:spcPts val="3395"/>
              </a:lnSpc>
            </a:pPr>
            <a:endParaRPr lang="en-US" sz="2340" dirty="0">
              <a:solidFill>
                <a:srgbClr val="145FF6"/>
              </a:solidFill>
              <a:latin typeface="Canva Sans"/>
              <a:ea typeface="Canva Sans"/>
              <a:cs typeface="Canva Sans"/>
              <a:sym typeface="Canva Sans"/>
            </a:endParaRPr>
          </a:p>
        </p:txBody>
      </p:sp>
      <p:sp>
        <p:nvSpPr>
          <p:cNvPr id="2" name="TextBox 11">
            <a:extLst>
              <a:ext uri="{FF2B5EF4-FFF2-40B4-BE49-F238E27FC236}">
                <a16:creationId xmlns:a16="http://schemas.microsoft.com/office/drawing/2014/main" id="{3A1FF4C8-D205-4510-096B-A8B1ED7D5D57}"/>
              </a:ext>
            </a:extLst>
          </p:cNvPr>
          <p:cNvSpPr txBox="1"/>
          <p:nvPr/>
        </p:nvSpPr>
        <p:spPr>
          <a:xfrm>
            <a:off x="560900" y="4457700"/>
            <a:ext cx="120121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MD NELSON GROUP – US DISTRIBUTION PARTNER</a:t>
            </a:r>
          </a:p>
        </p:txBody>
      </p:sp>
    </p:spTree>
    <p:extLst>
      <p:ext uri="{BB962C8B-B14F-4D97-AF65-F5344CB8AC3E}">
        <p14:creationId xmlns:p14="http://schemas.microsoft.com/office/powerpoint/2010/main" val="39182797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CEF84-729D-B185-C221-20D55C4936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CE9118D-6971-FF50-8FEB-16727C9C0D0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8C53F360-BDC0-A629-A5BF-EBEEA9A497E9}"/>
              </a:ext>
            </a:extLst>
          </p:cNvPr>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4"/>
            <a:stretch>
              <a:fillRect t="-208873" b="-428777"/>
            </a:stretch>
          </a:blipFill>
        </p:spPr>
        <p:txBody>
          <a:bodyPr/>
          <a:lstStyle/>
          <a:p>
            <a:endParaRPr lang="en-US"/>
          </a:p>
        </p:txBody>
      </p:sp>
      <p:sp>
        <p:nvSpPr>
          <p:cNvPr id="4" name="Freeform 4">
            <a:extLst>
              <a:ext uri="{FF2B5EF4-FFF2-40B4-BE49-F238E27FC236}">
                <a16:creationId xmlns:a16="http://schemas.microsoft.com/office/drawing/2014/main" id="{04FFE583-5028-F332-79F7-36001C342E58}"/>
              </a:ext>
            </a:extLst>
          </p:cNvPr>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5"/>
            <a:stretch>
              <a:fillRect l="-4" t="-19787"/>
            </a:stretch>
          </a:blipFill>
        </p:spPr>
        <p:txBody>
          <a:bodyPr/>
          <a:lstStyle/>
          <a:p>
            <a:endParaRPr lang="en-US"/>
          </a:p>
        </p:txBody>
      </p:sp>
      <p:sp>
        <p:nvSpPr>
          <p:cNvPr id="5" name="Freeform 5">
            <a:extLst>
              <a:ext uri="{FF2B5EF4-FFF2-40B4-BE49-F238E27FC236}">
                <a16:creationId xmlns:a16="http://schemas.microsoft.com/office/drawing/2014/main" id="{0FB15B12-9A64-37CE-6F0C-1C2519921A22}"/>
              </a:ext>
            </a:extLst>
          </p:cNvPr>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5"/>
            <a:stretch>
              <a:fillRect t="-19791" r="-8690"/>
            </a:stretch>
          </a:blipFill>
        </p:spPr>
        <p:txBody>
          <a:bodyPr/>
          <a:lstStyle/>
          <a:p>
            <a:endParaRPr lang="en-US"/>
          </a:p>
        </p:txBody>
      </p:sp>
      <p:sp>
        <p:nvSpPr>
          <p:cNvPr id="7" name="TextBox 6">
            <a:extLst>
              <a:ext uri="{FF2B5EF4-FFF2-40B4-BE49-F238E27FC236}">
                <a16:creationId xmlns:a16="http://schemas.microsoft.com/office/drawing/2014/main" id="{D3DF58C6-7AE8-6475-8729-74CF063EC2D5}"/>
              </a:ext>
            </a:extLst>
          </p:cNvPr>
          <p:cNvSpPr txBox="1"/>
          <p:nvPr/>
        </p:nvSpPr>
        <p:spPr>
          <a:xfrm>
            <a:off x="-1" y="4687500"/>
            <a:ext cx="18288000" cy="1205103"/>
          </a:xfrm>
          <a:prstGeom prst="rect">
            <a:avLst/>
          </a:prstGeom>
        </p:spPr>
        <p:txBody>
          <a:bodyPr wrap="square" lIns="0" tIns="0" rIns="0" bIns="0" rtlCol="0" anchor="t">
            <a:spAutoFit/>
          </a:bodyPr>
          <a:lstStyle/>
          <a:p>
            <a:pPr algn="ctr">
              <a:lnSpc>
                <a:spcPts val="9743"/>
              </a:lnSpc>
            </a:pPr>
            <a:r>
              <a:rPr lang="en-US" sz="6959" b="1" spc="702" dirty="0">
                <a:solidFill>
                  <a:srgbClr val="FFFFFF"/>
                </a:solidFill>
                <a:latin typeface="League Spartan"/>
                <a:ea typeface="League Spartan"/>
                <a:cs typeface="League Spartan"/>
                <a:sym typeface="League Spartan"/>
              </a:rPr>
              <a:t>LATIN AMERICA</a:t>
            </a:r>
          </a:p>
        </p:txBody>
      </p:sp>
    </p:spTree>
    <p:extLst>
      <p:ext uri="{BB962C8B-B14F-4D97-AF65-F5344CB8AC3E}">
        <p14:creationId xmlns:p14="http://schemas.microsoft.com/office/powerpoint/2010/main" val="11231566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B9E36-F2E2-F950-4998-4B5B6659F6F5}"/>
            </a:ext>
          </a:extLst>
        </p:cNvPr>
        <p:cNvGrpSpPr/>
        <p:nvPr/>
      </p:nvGrpSpPr>
      <p:grpSpPr>
        <a:xfrm>
          <a:off x="0" y="0"/>
          <a:ext cx="0" cy="0"/>
          <a:chOff x="0" y="0"/>
          <a:chExt cx="0" cy="0"/>
        </a:xfrm>
      </p:grpSpPr>
      <p:grpSp>
        <p:nvGrpSpPr>
          <p:cNvPr id="5" name="Group 2">
            <a:extLst>
              <a:ext uri="{FF2B5EF4-FFF2-40B4-BE49-F238E27FC236}">
                <a16:creationId xmlns:a16="http://schemas.microsoft.com/office/drawing/2014/main" id="{3A63B4FD-5477-4B9A-8049-24285C2A78E0}"/>
              </a:ext>
            </a:extLst>
          </p:cNvPr>
          <p:cNvGrpSpPr>
            <a:grpSpLocks noChangeAspect="1"/>
          </p:cNvGrpSpPr>
          <p:nvPr/>
        </p:nvGrpSpPr>
        <p:grpSpPr>
          <a:xfrm>
            <a:off x="12277262" y="419100"/>
            <a:ext cx="4486738" cy="4680000"/>
            <a:chOff x="0" y="0"/>
            <a:chExt cx="5972899" cy="6230176"/>
          </a:xfrm>
        </p:grpSpPr>
        <p:sp>
          <p:nvSpPr>
            <p:cNvPr id="6" name="Freeform 3">
              <a:extLst>
                <a:ext uri="{FF2B5EF4-FFF2-40B4-BE49-F238E27FC236}">
                  <a16:creationId xmlns:a16="http://schemas.microsoft.com/office/drawing/2014/main" id="{413E192E-DDC6-6755-66BC-6141AD2069F3}"/>
                </a:ext>
              </a:extLst>
            </p:cNvPr>
            <p:cNvSpPr/>
            <p:nvPr/>
          </p:nvSpPr>
          <p:spPr>
            <a:xfrm>
              <a:off x="-133477" y="0"/>
              <a:ext cx="6240018" cy="6230112"/>
            </a:xfrm>
            <a:custGeom>
              <a:avLst/>
              <a:gdLst/>
              <a:ahLst/>
              <a:cxnLst/>
              <a:rect l="l" t="t" r="r" b="b"/>
              <a:pathLst>
                <a:path w="6240018" h="6230112">
                  <a:moveTo>
                    <a:pt x="3132963" y="0"/>
                  </a:moveTo>
                  <a:cubicBezTo>
                    <a:pt x="3128645" y="0"/>
                    <a:pt x="3124200" y="0"/>
                    <a:pt x="3119882" y="0"/>
                  </a:cubicBezTo>
                  <a:cubicBezTo>
                    <a:pt x="3115564" y="0"/>
                    <a:pt x="3111119" y="0"/>
                    <a:pt x="3106801" y="0"/>
                  </a:cubicBezTo>
                  <a:cubicBezTo>
                    <a:pt x="2046478" y="0"/>
                    <a:pt x="1065911" y="591820"/>
                    <a:pt x="534035" y="1553464"/>
                  </a:cubicBezTo>
                  <a:cubicBezTo>
                    <a:pt x="127" y="2519172"/>
                    <a:pt x="0" y="3710813"/>
                    <a:pt x="534035" y="4676648"/>
                  </a:cubicBezTo>
                  <a:cubicBezTo>
                    <a:pt x="1065911" y="5638546"/>
                    <a:pt x="2046478" y="6230112"/>
                    <a:pt x="3106801" y="6230112"/>
                  </a:cubicBezTo>
                  <a:cubicBezTo>
                    <a:pt x="3111119" y="6230112"/>
                    <a:pt x="3115564" y="6230112"/>
                    <a:pt x="3119882" y="6230112"/>
                  </a:cubicBezTo>
                  <a:cubicBezTo>
                    <a:pt x="3124200" y="6230112"/>
                    <a:pt x="3128645" y="6230112"/>
                    <a:pt x="3132963" y="6230112"/>
                  </a:cubicBezTo>
                  <a:cubicBezTo>
                    <a:pt x="4193413" y="6230112"/>
                    <a:pt x="5173980" y="5638292"/>
                    <a:pt x="5705729" y="4676648"/>
                  </a:cubicBezTo>
                  <a:cubicBezTo>
                    <a:pt x="6239764" y="3710940"/>
                    <a:pt x="6240018" y="2519299"/>
                    <a:pt x="5705729" y="1553464"/>
                  </a:cubicBezTo>
                  <a:cubicBezTo>
                    <a:pt x="5173853" y="591566"/>
                    <a:pt x="4193413" y="0"/>
                    <a:pt x="3132963" y="0"/>
                  </a:cubicBezTo>
                  <a:close/>
                </a:path>
              </a:pathLst>
            </a:custGeom>
            <a:blipFill>
              <a:blip r:embed="rId2"/>
              <a:stretch>
                <a:fillRect l="-2237" t="-12173" r="-2234" b="-12174"/>
              </a:stretch>
            </a:blipFill>
          </p:spPr>
          <p:txBody>
            <a:bodyPr/>
            <a:lstStyle/>
            <a:p>
              <a:endParaRPr lang="en-US"/>
            </a:p>
          </p:txBody>
        </p:sp>
      </p:grpSp>
      <p:sp>
        <p:nvSpPr>
          <p:cNvPr id="13" name="TextBox 12">
            <a:extLst>
              <a:ext uri="{FF2B5EF4-FFF2-40B4-BE49-F238E27FC236}">
                <a16:creationId xmlns:a16="http://schemas.microsoft.com/office/drawing/2014/main" id="{FD319C8A-7B92-E0D4-395D-4CF21CDBC39E}"/>
              </a:ext>
            </a:extLst>
          </p:cNvPr>
          <p:cNvSpPr txBox="1"/>
          <p:nvPr/>
        </p:nvSpPr>
        <p:spPr>
          <a:xfrm>
            <a:off x="380362" y="836268"/>
            <a:ext cx="9297038" cy="1631216"/>
          </a:xfrm>
          <a:prstGeom prst="rect">
            <a:avLst/>
          </a:prstGeom>
          <a:noFill/>
        </p:spPr>
        <p:txBody>
          <a:bodyPr wrap="square" rtlCol="0">
            <a:spAutoFit/>
          </a:bodyPr>
          <a:lstStyle/>
          <a:p>
            <a:r>
              <a:rPr lang="en-GB" sz="10000" dirty="0">
                <a:solidFill>
                  <a:srgbClr val="145FF6"/>
                </a:solidFill>
                <a:latin typeface="Neue Machina"/>
                <a:cs typeface="Neue Machina"/>
              </a:rPr>
              <a:t>ALESSANDRO</a:t>
            </a:r>
          </a:p>
        </p:txBody>
      </p:sp>
      <p:sp>
        <p:nvSpPr>
          <p:cNvPr id="15" name="TextBox 14">
            <a:extLst>
              <a:ext uri="{FF2B5EF4-FFF2-40B4-BE49-F238E27FC236}">
                <a16:creationId xmlns:a16="http://schemas.microsoft.com/office/drawing/2014/main" id="{24705064-110D-40BD-4EEF-D25254601C43}"/>
              </a:ext>
            </a:extLst>
          </p:cNvPr>
          <p:cNvSpPr txBox="1"/>
          <p:nvPr/>
        </p:nvSpPr>
        <p:spPr>
          <a:xfrm>
            <a:off x="382314" y="2216884"/>
            <a:ext cx="9066486" cy="1631216"/>
          </a:xfrm>
          <a:prstGeom prst="rect">
            <a:avLst/>
          </a:prstGeom>
          <a:noFill/>
        </p:spPr>
        <p:txBody>
          <a:bodyPr wrap="square" rtlCol="0">
            <a:spAutoFit/>
          </a:bodyPr>
          <a:lstStyle/>
          <a:p>
            <a:r>
              <a:rPr lang="en-GB" sz="10000" dirty="0">
                <a:solidFill>
                  <a:srgbClr val="145FF6"/>
                </a:solidFill>
                <a:latin typeface="Neue Machina"/>
                <a:cs typeface="Neue Machina"/>
              </a:rPr>
              <a:t>CITTERIO</a:t>
            </a:r>
          </a:p>
        </p:txBody>
      </p:sp>
      <p:sp>
        <p:nvSpPr>
          <p:cNvPr id="19" name="TextBox 8">
            <a:extLst>
              <a:ext uri="{FF2B5EF4-FFF2-40B4-BE49-F238E27FC236}">
                <a16:creationId xmlns:a16="http://schemas.microsoft.com/office/drawing/2014/main" id="{1A8DAE29-FA2C-2C5D-0CD3-81721E3DAE24}"/>
              </a:ext>
            </a:extLst>
          </p:cNvPr>
          <p:cNvSpPr txBox="1"/>
          <p:nvPr/>
        </p:nvSpPr>
        <p:spPr>
          <a:xfrm>
            <a:off x="560900" y="5448300"/>
            <a:ext cx="17464050" cy="5213478"/>
          </a:xfrm>
          <a:prstGeom prst="rect">
            <a:avLst/>
          </a:prstGeom>
        </p:spPr>
        <p:txBody>
          <a:bodyPr wrap="square" lIns="0" tIns="0" rIns="0" bIns="0" rtlCol="0" anchor="t">
            <a:spAutoFit/>
          </a:bodyPr>
          <a:lstStyle/>
          <a:p>
            <a:pPr>
              <a:lnSpc>
                <a:spcPts val="3296"/>
              </a:lnSpc>
            </a:pPr>
            <a:r>
              <a:rPr lang="en-US" sz="2340" spc="2" dirty="0">
                <a:solidFill>
                  <a:srgbClr val="145FF6"/>
                </a:solidFill>
                <a:latin typeface="Canva Sans"/>
                <a:ea typeface="Canva Sans"/>
                <a:cs typeface="Canva Sans"/>
                <a:sym typeface="Canva Sans"/>
              </a:rPr>
              <a:t>Alessandro </a:t>
            </a:r>
            <a:r>
              <a:rPr lang="en-US" sz="2340" spc="2" dirty="0" err="1">
                <a:solidFill>
                  <a:srgbClr val="145FF6"/>
                </a:solidFill>
                <a:latin typeface="Canva Sans"/>
                <a:ea typeface="Canva Sans"/>
                <a:cs typeface="Canva Sans"/>
                <a:sym typeface="Canva Sans"/>
              </a:rPr>
              <a:t>Citterio</a:t>
            </a:r>
            <a:r>
              <a:rPr lang="en-US" sz="2340" spc="2" dirty="0">
                <a:solidFill>
                  <a:srgbClr val="145FF6"/>
                </a:solidFill>
                <a:latin typeface="Canva Sans"/>
                <a:ea typeface="Canva Sans"/>
                <a:cs typeface="Canva Sans"/>
                <a:sym typeface="Canva Sans"/>
              </a:rPr>
              <a:t> is an experienced investment professional with over 30 years across asset management, fund distribution, and capital markets in Europe and Latin America. He began his career in London with roles at Goldman Sachs, Credit Suisse, Nomura, and Bankers Trust, before transitioning into hedge fund management and launching the London office of </a:t>
            </a:r>
            <a:r>
              <a:rPr lang="en-US" sz="2340" spc="2" dirty="0" err="1">
                <a:solidFill>
                  <a:srgbClr val="145FF6"/>
                </a:solidFill>
                <a:latin typeface="Canva Sans"/>
                <a:ea typeface="Canva Sans"/>
                <a:cs typeface="Canva Sans"/>
                <a:sym typeface="Canva Sans"/>
              </a:rPr>
              <a:t>Unifortune</a:t>
            </a:r>
            <a:r>
              <a:rPr lang="en-US" sz="2340" spc="2" dirty="0">
                <a:solidFill>
                  <a:srgbClr val="145FF6"/>
                </a:solidFill>
                <a:latin typeface="Canva Sans"/>
                <a:ea typeface="Canva Sans"/>
                <a:cs typeface="Canva Sans"/>
                <a:sym typeface="Canva Sans"/>
              </a:rPr>
              <a:t> Investment Management.</a:t>
            </a:r>
          </a:p>
          <a:p>
            <a:pPr>
              <a:lnSpc>
                <a:spcPts val="3296"/>
              </a:lnSpc>
            </a:pPr>
            <a:endParaRPr lang="en-US" sz="2340" dirty="0">
              <a:solidFill>
                <a:srgbClr val="145FF6"/>
              </a:solidFill>
              <a:latin typeface="Canva Sans"/>
              <a:ea typeface="Canva Sans"/>
              <a:cs typeface="Canva Sans"/>
              <a:sym typeface="Canva Sans"/>
            </a:endParaRPr>
          </a:p>
          <a:p>
            <a:pPr>
              <a:lnSpc>
                <a:spcPts val="2960"/>
              </a:lnSpc>
            </a:pPr>
            <a:r>
              <a:rPr lang="en-US" sz="2340" spc="2" dirty="0">
                <a:solidFill>
                  <a:srgbClr val="145FF6"/>
                </a:solidFill>
                <a:latin typeface="Canva Sans"/>
                <a:ea typeface="Canva Sans"/>
                <a:cs typeface="Canva Sans"/>
                <a:sym typeface="Canva Sans"/>
              </a:rPr>
              <a:t>In 2007, Alessandro moved to Chile, where he founded the hedge fund arm of </a:t>
            </a:r>
            <a:r>
              <a:rPr lang="en-US" sz="2340" spc="2" dirty="0" err="1">
                <a:solidFill>
                  <a:srgbClr val="145FF6"/>
                </a:solidFill>
                <a:latin typeface="Canva Sans"/>
                <a:ea typeface="Canva Sans"/>
                <a:cs typeface="Canva Sans"/>
                <a:sym typeface="Canva Sans"/>
              </a:rPr>
              <a:t>LarrainVial</a:t>
            </a:r>
            <a:r>
              <a:rPr lang="en-US" sz="2340" spc="2" dirty="0">
                <a:solidFill>
                  <a:srgbClr val="145FF6"/>
                </a:solidFill>
                <a:latin typeface="Canva Sans"/>
                <a:ea typeface="Canva Sans"/>
                <a:cs typeface="Canva Sans"/>
                <a:sym typeface="Canva Sans"/>
              </a:rPr>
              <a:t> and later co-founded Lanin Partners, managing Latin American equity strategies. As CEO and Partner of Azimut Investments AGF, he led the firm’s institutional distribution across seven Latin American countries, engaging with over 200 institutional clients. He currently serves as Head of International Distribution at Frontal Trust in Madrid, focusing on private assets and club deals across infrastructure, farmland, and private credit. Alessandro holds an MSc from the London School of Economics and a cum laude degree from Bocconi University. He is fluent in six languages.</a:t>
            </a:r>
          </a:p>
          <a:p>
            <a:pPr>
              <a:lnSpc>
                <a:spcPts val="2960"/>
              </a:lnSpc>
            </a:pPr>
            <a:endParaRPr lang="en-US" sz="2340" dirty="0">
              <a:solidFill>
                <a:srgbClr val="145FF6"/>
              </a:solidFill>
              <a:latin typeface="Canva Sans"/>
              <a:ea typeface="Canva Sans"/>
              <a:cs typeface="Canva Sans"/>
              <a:sym typeface="Canva Sans"/>
            </a:endParaRPr>
          </a:p>
          <a:p>
            <a:pPr>
              <a:lnSpc>
                <a:spcPts val="3395"/>
              </a:lnSpc>
            </a:pPr>
            <a:endParaRPr lang="en-US" sz="2340" dirty="0">
              <a:solidFill>
                <a:srgbClr val="145FF6"/>
              </a:solidFill>
              <a:latin typeface="Canva Sans"/>
              <a:ea typeface="Canva Sans"/>
              <a:cs typeface="Canva Sans"/>
              <a:sym typeface="Canva Sans"/>
            </a:endParaRPr>
          </a:p>
        </p:txBody>
      </p:sp>
      <p:sp>
        <p:nvSpPr>
          <p:cNvPr id="2" name="TextBox 11">
            <a:extLst>
              <a:ext uri="{FF2B5EF4-FFF2-40B4-BE49-F238E27FC236}">
                <a16:creationId xmlns:a16="http://schemas.microsoft.com/office/drawing/2014/main" id="{A90AA939-4891-A284-92C1-30FC5B4A689D}"/>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LATIN AMERICA &amp; ITALY DISTRIBUTION</a:t>
            </a:r>
          </a:p>
        </p:txBody>
      </p:sp>
    </p:spTree>
    <p:extLst>
      <p:ext uri="{BB962C8B-B14F-4D97-AF65-F5344CB8AC3E}">
        <p14:creationId xmlns:p14="http://schemas.microsoft.com/office/powerpoint/2010/main" val="9347346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C9B92-6D54-75B8-A569-DC83FB7DAB4B}"/>
            </a:ext>
          </a:extLst>
        </p:cNvPr>
        <p:cNvGrpSpPr/>
        <p:nvPr/>
      </p:nvGrpSpPr>
      <p:grpSpPr>
        <a:xfrm>
          <a:off x="0" y="0"/>
          <a:ext cx="0" cy="0"/>
          <a:chOff x="0" y="0"/>
          <a:chExt cx="0" cy="0"/>
        </a:xfrm>
      </p:grpSpPr>
      <p:sp>
        <p:nvSpPr>
          <p:cNvPr id="3" name="Freeform 4">
            <a:extLst>
              <a:ext uri="{FF2B5EF4-FFF2-40B4-BE49-F238E27FC236}">
                <a16:creationId xmlns:a16="http://schemas.microsoft.com/office/drawing/2014/main" id="{DE7A7FC0-DCF8-0AFF-54B2-84B72B55125E}"/>
              </a:ext>
            </a:extLst>
          </p:cNvPr>
          <p:cNvSpPr/>
          <p:nvPr/>
        </p:nvSpPr>
        <p:spPr>
          <a:xfrm>
            <a:off x="12176996" y="419100"/>
            <a:ext cx="4646388" cy="4625701"/>
          </a:xfrm>
          <a:custGeom>
            <a:avLst/>
            <a:gdLst/>
            <a:ahLst/>
            <a:cxnLst/>
            <a:rect l="l" t="t" r="r" b="b"/>
            <a:pathLst>
              <a:path w="13777477" h="13716138">
                <a:moveTo>
                  <a:pt x="6888738" y="69"/>
                </a:moveTo>
                <a:cubicBezTo>
                  <a:pt x="4431305" y="-10921"/>
                  <a:pt x="2155826" y="1293797"/>
                  <a:pt x="923925" y="3420184"/>
                </a:cubicBezTo>
                <a:cubicBezTo>
                  <a:pt x="-307975" y="5546572"/>
                  <a:pt x="-307975" y="8169565"/>
                  <a:pt x="923925" y="10295952"/>
                </a:cubicBezTo>
                <a:cubicBezTo>
                  <a:pt x="2155826" y="12422340"/>
                  <a:pt x="4431305" y="13727058"/>
                  <a:pt x="6888738" y="13716068"/>
                </a:cubicBezTo>
                <a:cubicBezTo>
                  <a:pt x="9346172" y="13727058"/>
                  <a:pt x="11621651" y="12422340"/>
                  <a:pt x="12853552" y="10295952"/>
                </a:cubicBezTo>
                <a:cubicBezTo>
                  <a:pt x="14085453" y="8169565"/>
                  <a:pt x="14085453" y="5546572"/>
                  <a:pt x="12853552" y="3420184"/>
                </a:cubicBezTo>
                <a:cubicBezTo>
                  <a:pt x="11621651" y="1293797"/>
                  <a:pt x="9346172" y="-10921"/>
                  <a:pt x="6888738" y="69"/>
                </a:cubicBezTo>
                <a:close/>
              </a:path>
            </a:pathLst>
          </a:custGeom>
          <a:blipFill>
            <a:blip r:embed="rId2"/>
            <a:stretch>
              <a:fillRect l="223" t="-24999" r="223" b="-24999"/>
            </a:stretch>
          </a:blipFill>
        </p:spPr>
        <p:txBody>
          <a:bodyPr/>
          <a:lstStyle/>
          <a:p>
            <a:endParaRPr lang="en-GB"/>
          </a:p>
        </p:txBody>
      </p:sp>
      <p:sp>
        <p:nvSpPr>
          <p:cNvPr id="13" name="TextBox 12">
            <a:extLst>
              <a:ext uri="{FF2B5EF4-FFF2-40B4-BE49-F238E27FC236}">
                <a16:creationId xmlns:a16="http://schemas.microsoft.com/office/drawing/2014/main" id="{53E73F9B-8D0E-5543-6A62-EEAC8772ED2D}"/>
              </a:ext>
            </a:extLst>
          </p:cNvPr>
          <p:cNvSpPr txBox="1"/>
          <p:nvPr/>
        </p:nvSpPr>
        <p:spPr>
          <a:xfrm>
            <a:off x="380362" y="836268"/>
            <a:ext cx="9297038" cy="1631216"/>
          </a:xfrm>
          <a:prstGeom prst="rect">
            <a:avLst/>
          </a:prstGeom>
          <a:noFill/>
        </p:spPr>
        <p:txBody>
          <a:bodyPr wrap="square" rtlCol="0">
            <a:spAutoFit/>
          </a:bodyPr>
          <a:lstStyle/>
          <a:p>
            <a:r>
              <a:rPr lang="en-US" sz="10000" dirty="0">
                <a:solidFill>
                  <a:srgbClr val="145FF6"/>
                </a:solidFill>
                <a:latin typeface="Neue Machina"/>
                <a:ea typeface="Neue Machina"/>
                <a:cs typeface="Neue Machina"/>
                <a:sym typeface="Neue Machina"/>
              </a:rPr>
              <a:t>ANGÉLICA</a:t>
            </a:r>
            <a:endParaRPr lang="en-GB" sz="10000" dirty="0">
              <a:solidFill>
                <a:srgbClr val="145FF6"/>
              </a:solidFill>
              <a:latin typeface="Neue Machina"/>
              <a:cs typeface="Neue Machina"/>
            </a:endParaRPr>
          </a:p>
        </p:txBody>
      </p:sp>
      <p:sp>
        <p:nvSpPr>
          <p:cNvPr id="15" name="TextBox 14">
            <a:extLst>
              <a:ext uri="{FF2B5EF4-FFF2-40B4-BE49-F238E27FC236}">
                <a16:creationId xmlns:a16="http://schemas.microsoft.com/office/drawing/2014/main" id="{5C684472-1F68-6FB9-0073-CB6A31A26F97}"/>
              </a:ext>
            </a:extLst>
          </p:cNvPr>
          <p:cNvSpPr txBox="1"/>
          <p:nvPr/>
        </p:nvSpPr>
        <p:spPr>
          <a:xfrm>
            <a:off x="382314" y="2216884"/>
            <a:ext cx="9066486" cy="1631216"/>
          </a:xfrm>
          <a:prstGeom prst="rect">
            <a:avLst/>
          </a:prstGeom>
          <a:noFill/>
        </p:spPr>
        <p:txBody>
          <a:bodyPr wrap="square" rtlCol="0">
            <a:spAutoFit/>
          </a:bodyPr>
          <a:lstStyle/>
          <a:p>
            <a:r>
              <a:rPr lang="en-US" sz="10000" dirty="0">
                <a:solidFill>
                  <a:srgbClr val="145FF6"/>
                </a:solidFill>
                <a:latin typeface="Neue Machina"/>
                <a:ea typeface="Neue Machina"/>
                <a:cs typeface="Neue Machina"/>
                <a:sym typeface="Neue Machina"/>
              </a:rPr>
              <a:t>SÁENZ</a:t>
            </a:r>
            <a:endParaRPr lang="en-GB" sz="10000" dirty="0">
              <a:solidFill>
                <a:srgbClr val="145FF6"/>
              </a:solidFill>
              <a:latin typeface="Neue Machina"/>
              <a:cs typeface="Neue Machina"/>
            </a:endParaRPr>
          </a:p>
        </p:txBody>
      </p:sp>
      <p:sp>
        <p:nvSpPr>
          <p:cNvPr id="19" name="TextBox 8">
            <a:extLst>
              <a:ext uri="{FF2B5EF4-FFF2-40B4-BE49-F238E27FC236}">
                <a16:creationId xmlns:a16="http://schemas.microsoft.com/office/drawing/2014/main" id="{401E96AD-A71A-8CC8-EF0A-6EA333A567A7}"/>
              </a:ext>
            </a:extLst>
          </p:cNvPr>
          <p:cNvSpPr txBox="1"/>
          <p:nvPr/>
        </p:nvSpPr>
        <p:spPr>
          <a:xfrm>
            <a:off x="560900" y="5372100"/>
            <a:ext cx="17464050" cy="5146152"/>
          </a:xfrm>
          <a:prstGeom prst="rect">
            <a:avLst/>
          </a:prstGeom>
        </p:spPr>
        <p:txBody>
          <a:bodyPr wrap="square" lIns="0" tIns="0" rIns="0" bIns="0" rtlCol="0" anchor="t">
            <a:spAutoFit/>
          </a:bodyPr>
          <a:lstStyle/>
          <a:p>
            <a:pPr>
              <a:lnSpc>
                <a:spcPts val="3050"/>
              </a:lnSpc>
            </a:pPr>
            <a:r>
              <a:rPr lang="en-US" sz="2340" dirty="0">
                <a:solidFill>
                  <a:srgbClr val="145FF6"/>
                </a:solidFill>
                <a:latin typeface="Canva Sans"/>
                <a:ea typeface="Canva Sans"/>
                <a:cs typeface="Canva Sans"/>
                <a:sym typeface="Canva Sans"/>
              </a:rPr>
              <a:t>María Angélica Armas Sáenz is a Chilean finance and investment executive with over a decade of experience in private equity, corporate investments, and strategic financial leadership.</a:t>
            </a:r>
          </a:p>
          <a:p>
            <a:pPr>
              <a:lnSpc>
                <a:spcPts val="3050"/>
              </a:lnSpc>
            </a:pPr>
            <a:endParaRPr lang="en-US" sz="2340" dirty="0">
              <a:solidFill>
                <a:srgbClr val="145FF6"/>
              </a:solidFill>
              <a:latin typeface="Canva Sans"/>
              <a:ea typeface="Canva Sans"/>
              <a:cs typeface="Canva Sans"/>
              <a:sym typeface="Canva Sans"/>
            </a:endParaRPr>
          </a:p>
          <a:p>
            <a:pPr>
              <a:lnSpc>
                <a:spcPts val="3050"/>
              </a:lnSpc>
            </a:pPr>
            <a:r>
              <a:rPr lang="en-US" sz="2340" dirty="0">
                <a:solidFill>
                  <a:srgbClr val="145FF6"/>
                </a:solidFill>
                <a:latin typeface="Canva Sans"/>
                <a:ea typeface="Canva Sans"/>
                <a:cs typeface="Canva Sans"/>
                <a:sym typeface="Canva Sans"/>
              </a:rPr>
              <a:t>She currently serves as CFO of Inversiones Wivet </a:t>
            </a:r>
            <a:r>
              <a:rPr lang="en-US" sz="2340" dirty="0" err="1">
                <a:solidFill>
                  <a:srgbClr val="145FF6"/>
                </a:solidFill>
                <a:latin typeface="Canva Sans"/>
                <a:ea typeface="Canva Sans"/>
                <a:cs typeface="Canva Sans"/>
                <a:sym typeface="Canva Sans"/>
              </a:rPr>
              <a:t>SpA</a:t>
            </a:r>
            <a:r>
              <a:rPr lang="en-US" sz="2340" dirty="0">
                <a:solidFill>
                  <a:srgbClr val="145FF6"/>
                </a:solidFill>
                <a:latin typeface="Canva Sans"/>
                <a:ea typeface="Canva Sans"/>
                <a:cs typeface="Canva Sans"/>
                <a:sym typeface="Canva Sans"/>
              </a:rPr>
              <a:t>, Chile and Colombia's largest veterinary clinic network, part of the Stars Companies group. In this role, she leads financial strategy, budget management, investor relations, and risk management, while also sitting on investment oversight committees across multiple international private equity funds.</a:t>
            </a:r>
          </a:p>
          <a:p>
            <a:pPr>
              <a:lnSpc>
                <a:spcPts val="3050"/>
              </a:lnSpc>
            </a:pPr>
            <a:endParaRPr lang="en-US" sz="2340" dirty="0">
              <a:solidFill>
                <a:srgbClr val="145FF6"/>
              </a:solidFill>
              <a:latin typeface="Canva Sans"/>
              <a:ea typeface="Canva Sans"/>
              <a:cs typeface="Canva Sans"/>
              <a:sym typeface="Canva Sans"/>
            </a:endParaRPr>
          </a:p>
          <a:p>
            <a:pPr>
              <a:lnSpc>
                <a:spcPts val="3050"/>
              </a:lnSpc>
            </a:pPr>
            <a:r>
              <a:rPr lang="en-US" sz="2340" dirty="0">
                <a:solidFill>
                  <a:srgbClr val="145FF6"/>
                </a:solidFill>
                <a:latin typeface="Canva Sans"/>
                <a:ea typeface="Canva Sans"/>
                <a:cs typeface="Canva Sans"/>
                <a:sym typeface="Canva Sans"/>
              </a:rPr>
              <a:t>Prior to these roles, she spent nearly a decade at Stars Investments, the investment vehicle of the Ibáñez Atkinson family, rising from Analyst to Vice President of Corporate Investments. There she managed a global private equity portfolio of 110+ funds across the US and Europe, led co-investment strategies, and held observer board seats at </a:t>
            </a:r>
            <a:r>
              <a:rPr lang="en-US" sz="2340" dirty="0" err="1">
                <a:solidFill>
                  <a:srgbClr val="145FF6"/>
                </a:solidFill>
                <a:latin typeface="Canva Sans"/>
                <a:ea typeface="Canva Sans"/>
                <a:cs typeface="Canva Sans"/>
                <a:sym typeface="Canva Sans"/>
              </a:rPr>
              <a:t>Waterfleet</a:t>
            </a:r>
            <a:r>
              <a:rPr lang="en-US" sz="2340" dirty="0">
                <a:solidFill>
                  <a:srgbClr val="145FF6"/>
                </a:solidFill>
                <a:latin typeface="Canva Sans"/>
                <a:ea typeface="Canva Sans"/>
                <a:cs typeface="Canva Sans"/>
                <a:sym typeface="Canva Sans"/>
              </a:rPr>
              <a:t> and Jetti Resources (USA). Angélica holds an International MBA from IE Business School (Madrid) and a degree in Commercial Engineering from Pontificia Universidad Católica de Chile. </a:t>
            </a:r>
          </a:p>
          <a:p>
            <a:pPr>
              <a:lnSpc>
                <a:spcPts val="3050"/>
              </a:lnSpc>
            </a:pPr>
            <a:endParaRPr lang="en-US" sz="2340" dirty="0">
              <a:solidFill>
                <a:srgbClr val="145FF6"/>
              </a:solidFill>
              <a:latin typeface="Canva Sans"/>
              <a:ea typeface="Canva Sans"/>
              <a:cs typeface="Canva Sans"/>
              <a:sym typeface="Canva Sans"/>
            </a:endParaRPr>
          </a:p>
        </p:txBody>
      </p:sp>
      <p:sp>
        <p:nvSpPr>
          <p:cNvPr id="2" name="TextBox 11">
            <a:extLst>
              <a:ext uri="{FF2B5EF4-FFF2-40B4-BE49-F238E27FC236}">
                <a16:creationId xmlns:a16="http://schemas.microsoft.com/office/drawing/2014/main" id="{26F08C3D-FCA9-43ED-12D9-EEF4126C501D}"/>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CHILE DISTRIBUTION</a:t>
            </a:r>
          </a:p>
        </p:txBody>
      </p:sp>
    </p:spTree>
    <p:extLst>
      <p:ext uri="{BB962C8B-B14F-4D97-AF65-F5344CB8AC3E}">
        <p14:creationId xmlns:p14="http://schemas.microsoft.com/office/powerpoint/2010/main" val="3784894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E00F6-06A3-5C4A-6C54-0469F06C14C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9393133-E9BD-733B-730B-5CCE4FEA85E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480BC632-3EE1-2294-279E-A9A88BC83F37}"/>
              </a:ext>
            </a:extLst>
          </p:cNvPr>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4"/>
            <a:stretch>
              <a:fillRect t="-208873" b="-428777"/>
            </a:stretch>
          </a:blipFill>
        </p:spPr>
        <p:txBody>
          <a:bodyPr/>
          <a:lstStyle/>
          <a:p>
            <a:endParaRPr lang="en-US"/>
          </a:p>
        </p:txBody>
      </p:sp>
      <p:sp>
        <p:nvSpPr>
          <p:cNvPr id="4" name="Freeform 4">
            <a:extLst>
              <a:ext uri="{FF2B5EF4-FFF2-40B4-BE49-F238E27FC236}">
                <a16:creationId xmlns:a16="http://schemas.microsoft.com/office/drawing/2014/main" id="{3D724204-30CF-292E-22DE-4F3B709DE7FE}"/>
              </a:ext>
            </a:extLst>
          </p:cNvPr>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5"/>
            <a:stretch>
              <a:fillRect l="-4" t="-19787"/>
            </a:stretch>
          </a:blipFill>
        </p:spPr>
        <p:txBody>
          <a:bodyPr/>
          <a:lstStyle/>
          <a:p>
            <a:endParaRPr lang="en-US"/>
          </a:p>
        </p:txBody>
      </p:sp>
      <p:sp>
        <p:nvSpPr>
          <p:cNvPr id="5" name="Freeform 5">
            <a:extLst>
              <a:ext uri="{FF2B5EF4-FFF2-40B4-BE49-F238E27FC236}">
                <a16:creationId xmlns:a16="http://schemas.microsoft.com/office/drawing/2014/main" id="{A80A09C4-6D84-07A7-16B8-5ADBDB79D4B6}"/>
              </a:ext>
            </a:extLst>
          </p:cNvPr>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5"/>
            <a:stretch>
              <a:fillRect t="-19791" r="-8690"/>
            </a:stretch>
          </a:blipFill>
        </p:spPr>
        <p:txBody>
          <a:bodyPr/>
          <a:lstStyle/>
          <a:p>
            <a:endParaRPr lang="en-US"/>
          </a:p>
        </p:txBody>
      </p:sp>
      <p:sp>
        <p:nvSpPr>
          <p:cNvPr id="7" name="TextBox 6">
            <a:extLst>
              <a:ext uri="{FF2B5EF4-FFF2-40B4-BE49-F238E27FC236}">
                <a16:creationId xmlns:a16="http://schemas.microsoft.com/office/drawing/2014/main" id="{5148EAE8-A14D-1A38-9D63-02BC17FF1ED6}"/>
              </a:ext>
            </a:extLst>
          </p:cNvPr>
          <p:cNvSpPr txBox="1"/>
          <p:nvPr/>
        </p:nvSpPr>
        <p:spPr>
          <a:xfrm>
            <a:off x="-1" y="4687500"/>
            <a:ext cx="18288000" cy="1205103"/>
          </a:xfrm>
          <a:prstGeom prst="rect">
            <a:avLst/>
          </a:prstGeom>
        </p:spPr>
        <p:txBody>
          <a:bodyPr wrap="square" lIns="0" tIns="0" rIns="0" bIns="0" rtlCol="0" anchor="t">
            <a:spAutoFit/>
          </a:bodyPr>
          <a:lstStyle/>
          <a:p>
            <a:pPr algn="ctr">
              <a:lnSpc>
                <a:spcPts val="9743"/>
              </a:lnSpc>
            </a:pPr>
            <a:r>
              <a:rPr lang="en-US" sz="6959" b="1" spc="702" dirty="0">
                <a:solidFill>
                  <a:srgbClr val="FFFFFF"/>
                </a:solidFill>
                <a:latin typeface="League Spartan"/>
                <a:ea typeface="League Spartan"/>
                <a:cs typeface="League Spartan"/>
                <a:sym typeface="League Spartan"/>
              </a:rPr>
              <a:t>ISRAEL</a:t>
            </a:r>
          </a:p>
        </p:txBody>
      </p:sp>
    </p:spTree>
    <p:extLst>
      <p:ext uri="{BB962C8B-B14F-4D97-AF65-F5344CB8AC3E}">
        <p14:creationId xmlns:p14="http://schemas.microsoft.com/office/powerpoint/2010/main" val="15878034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E30C6-8819-5141-DAAD-8BD6642679F2}"/>
            </a:ext>
          </a:extLst>
        </p:cNvPr>
        <p:cNvGrpSpPr/>
        <p:nvPr/>
      </p:nvGrpSpPr>
      <p:grpSpPr>
        <a:xfrm>
          <a:off x="0" y="0"/>
          <a:ext cx="0" cy="0"/>
          <a:chOff x="0" y="0"/>
          <a:chExt cx="0" cy="0"/>
        </a:xfrm>
      </p:grpSpPr>
      <p:sp>
        <p:nvSpPr>
          <p:cNvPr id="4" name="Freeform 5">
            <a:extLst>
              <a:ext uri="{FF2B5EF4-FFF2-40B4-BE49-F238E27FC236}">
                <a16:creationId xmlns:a16="http://schemas.microsoft.com/office/drawing/2014/main" id="{AE66EC3E-78F6-37C7-5BEF-37680FAB92D9}"/>
              </a:ext>
            </a:extLst>
          </p:cNvPr>
          <p:cNvSpPr/>
          <p:nvPr/>
        </p:nvSpPr>
        <p:spPr>
          <a:xfrm>
            <a:off x="12152526" y="441628"/>
            <a:ext cx="4646319" cy="4625672"/>
          </a:xfrm>
          <a:custGeom>
            <a:avLst/>
            <a:gdLst/>
            <a:ahLst/>
            <a:cxnLst/>
            <a:rect l="l" t="t" r="r" b="b"/>
            <a:pathLst>
              <a:path w="6195092" h="6167563">
                <a:moveTo>
                  <a:pt x="3097546" y="31"/>
                </a:moveTo>
                <a:cubicBezTo>
                  <a:pt x="1992519" y="-4922"/>
                  <a:pt x="969280" y="581818"/>
                  <a:pt x="415433" y="1537874"/>
                </a:cubicBezTo>
                <a:cubicBezTo>
                  <a:pt x="-138414" y="2493930"/>
                  <a:pt x="-138541" y="3673506"/>
                  <a:pt x="415433" y="4629689"/>
                </a:cubicBezTo>
                <a:cubicBezTo>
                  <a:pt x="969407" y="5585872"/>
                  <a:pt x="1992519" y="6172485"/>
                  <a:pt x="3097546" y="6167532"/>
                </a:cubicBezTo>
                <a:cubicBezTo>
                  <a:pt x="4202573" y="6172485"/>
                  <a:pt x="5225812" y="5585745"/>
                  <a:pt x="5779659" y="4629689"/>
                </a:cubicBezTo>
                <a:cubicBezTo>
                  <a:pt x="6333506" y="3673633"/>
                  <a:pt x="6333633" y="2494057"/>
                  <a:pt x="5779659" y="1537874"/>
                </a:cubicBezTo>
                <a:cubicBezTo>
                  <a:pt x="5225685" y="581691"/>
                  <a:pt x="4202573" y="-4922"/>
                  <a:pt x="3097546" y="31"/>
                </a:cubicBezTo>
                <a:close/>
              </a:path>
            </a:pathLst>
          </a:custGeom>
          <a:blipFill>
            <a:blip r:embed="rId2"/>
            <a:stretch>
              <a:fillRect t="-223" b="-223"/>
            </a:stretch>
          </a:blipFill>
          <a:ln>
            <a:noFill/>
          </a:ln>
        </p:spPr>
        <p:txBody>
          <a:bodyPr/>
          <a:lstStyle/>
          <a:p>
            <a:endParaRPr lang="en-GB"/>
          </a:p>
        </p:txBody>
      </p:sp>
      <p:sp>
        <p:nvSpPr>
          <p:cNvPr id="13" name="TextBox 12">
            <a:extLst>
              <a:ext uri="{FF2B5EF4-FFF2-40B4-BE49-F238E27FC236}">
                <a16:creationId xmlns:a16="http://schemas.microsoft.com/office/drawing/2014/main" id="{49B43B91-2715-F31C-1969-2AD3D0FB4790}"/>
              </a:ext>
            </a:extLst>
          </p:cNvPr>
          <p:cNvSpPr txBox="1"/>
          <p:nvPr/>
        </p:nvSpPr>
        <p:spPr>
          <a:xfrm>
            <a:off x="380362" y="836268"/>
            <a:ext cx="9297038" cy="1631216"/>
          </a:xfrm>
          <a:prstGeom prst="rect">
            <a:avLst/>
          </a:prstGeom>
          <a:noFill/>
        </p:spPr>
        <p:txBody>
          <a:bodyPr wrap="square" rtlCol="0">
            <a:spAutoFit/>
          </a:bodyPr>
          <a:lstStyle/>
          <a:p>
            <a:r>
              <a:rPr lang="en-US" sz="10000" dirty="0">
                <a:solidFill>
                  <a:srgbClr val="145FF6"/>
                </a:solidFill>
                <a:latin typeface="Neue Machina"/>
                <a:ea typeface="Neue Machina"/>
                <a:cs typeface="Neue Machina"/>
                <a:sym typeface="Neue Machina"/>
              </a:rPr>
              <a:t>AARON</a:t>
            </a:r>
            <a:endParaRPr lang="en-GB" sz="10000" dirty="0">
              <a:solidFill>
                <a:srgbClr val="145FF6"/>
              </a:solidFill>
              <a:latin typeface="Neue Machina"/>
              <a:cs typeface="Neue Machina"/>
            </a:endParaRPr>
          </a:p>
        </p:txBody>
      </p:sp>
      <p:sp>
        <p:nvSpPr>
          <p:cNvPr id="15" name="TextBox 14">
            <a:extLst>
              <a:ext uri="{FF2B5EF4-FFF2-40B4-BE49-F238E27FC236}">
                <a16:creationId xmlns:a16="http://schemas.microsoft.com/office/drawing/2014/main" id="{B443D751-B00C-2BC2-AFF8-E972A1F5FB98}"/>
              </a:ext>
            </a:extLst>
          </p:cNvPr>
          <p:cNvSpPr txBox="1"/>
          <p:nvPr/>
        </p:nvSpPr>
        <p:spPr>
          <a:xfrm>
            <a:off x="382314" y="2216884"/>
            <a:ext cx="9066486" cy="1631216"/>
          </a:xfrm>
          <a:prstGeom prst="rect">
            <a:avLst/>
          </a:prstGeom>
          <a:noFill/>
        </p:spPr>
        <p:txBody>
          <a:bodyPr wrap="square" rtlCol="0">
            <a:spAutoFit/>
          </a:bodyPr>
          <a:lstStyle/>
          <a:p>
            <a:r>
              <a:rPr lang="en-US" sz="10000" dirty="0">
                <a:solidFill>
                  <a:srgbClr val="145FF6"/>
                </a:solidFill>
                <a:latin typeface="Neue Machina"/>
                <a:ea typeface="Neue Machina"/>
                <a:cs typeface="Neue Machina"/>
                <a:sym typeface="Neue Machina"/>
              </a:rPr>
              <a:t>LEITNER</a:t>
            </a:r>
            <a:endParaRPr lang="en-GB" sz="10000" dirty="0">
              <a:solidFill>
                <a:srgbClr val="145FF6"/>
              </a:solidFill>
              <a:latin typeface="Neue Machina"/>
              <a:cs typeface="Neue Machina"/>
            </a:endParaRPr>
          </a:p>
        </p:txBody>
      </p:sp>
      <p:sp>
        <p:nvSpPr>
          <p:cNvPr id="19" name="TextBox 8">
            <a:extLst>
              <a:ext uri="{FF2B5EF4-FFF2-40B4-BE49-F238E27FC236}">
                <a16:creationId xmlns:a16="http://schemas.microsoft.com/office/drawing/2014/main" id="{A7FBB0CA-C6E2-3904-4690-718BB1BE2259}"/>
              </a:ext>
            </a:extLst>
          </p:cNvPr>
          <p:cNvSpPr txBox="1"/>
          <p:nvPr/>
        </p:nvSpPr>
        <p:spPr>
          <a:xfrm>
            <a:off x="560900" y="5583363"/>
            <a:ext cx="17464050" cy="5351337"/>
          </a:xfrm>
          <a:prstGeom prst="rect">
            <a:avLst/>
          </a:prstGeom>
        </p:spPr>
        <p:txBody>
          <a:bodyPr wrap="square" lIns="0" tIns="0" rIns="0" bIns="0" rtlCol="0" anchor="t">
            <a:spAutoFit/>
          </a:bodyPr>
          <a:lstStyle/>
          <a:p>
            <a:pPr>
              <a:lnSpc>
                <a:spcPts val="3236"/>
              </a:lnSpc>
            </a:pPr>
            <a:r>
              <a:rPr lang="en-GB" sz="2340" dirty="0">
                <a:solidFill>
                  <a:srgbClr val="145FF6"/>
                </a:solidFill>
                <a:latin typeface="Canva Sans"/>
                <a:ea typeface="Canva Sans"/>
                <a:cs typeface="Canva Sans"/>
                <a:sym typeface="Canva Sans"/>
              </a:rPr>
              <a:t>Aaron Leitner is a seasoned institutional investment professional with 39 years of experience spanning global markets, portfolio management, and institutional client services. He began his career on Wall Street in 1986 as a Financial Consultant with Shearson Lehman Brothers, later becoming a Portfolio Manager at Prudential Securities before returning to Israel in 1995. From 1995, he served as Global Portfolio Manager for Bank Hapoalim’s Provident Funds Group, overseeing assets for one of Israel’s premier investment institutions. He subsequently joined Robertson Stephens Evergreen as Head of Institutional Sales &amp; Service and later moved to Lehman Brothers’ Israel Investment Management Services, where he worked with institutional, private banking, corporate, and venture capital clients. Prior to joining Tandem Capital in March 2005, Aaron served as Executive Vice President at Financial Guardian, Israel’s first multi-family office. Aaron holds a Bachelor of Arts from Rutgers University. He was Series 7, 63, 65, and FSA licensed in the United States and the U.K. and is a licensed Investment Portfolio Manager with the Israel Securities Authority.</a:t>
            </a:r>
            <a:endParaRPr lang="en-US" sz="2340" dirty="0">
              <a:solidFill>
                <a:srgbClr val="145FF6"/>
              </a:solidFill>
              <a:latin typeface="Canva Sans"/>
              <a:ea typeface="Canva Sans"/>
              <a:cs typeface="Canva Sans"/>
              <a:sym typeface="Canva Sans"/>
            </a:endParaRPr>
          </a:p>
          <a:p>
            <a:pPr>
              <a:lnSpc>
                <a:spcPts val="3711"/>
              </a:lnSpc>
            </a:pPr>
            <a:endParaRPr lang="en-US" sz="2340" dirty="0">
              <a:solidFill>
                <a:srgbClr val="145FF6"/>
              </a:solidFill>
              <a:latin typeface="Canva Sans"/>
              <a:ea typeface="Canva Sans"/>
              <a:cs typeface="Canva Sans"/>
              <a:sym typeface="Canva Sans"/>
            </a:endParaRPr>
          </a:p>
          <a:p>
            <a:pPr>
              <a:lnSpc>
                <a:spcPts val="3050"/>
              </a:lnSpc>
            </a:pPr>
            <a:endParaRPr lang="en-US" sz="2340" dirty="0">
              <a:solidFill>
                <a:srgbClr val="145FF6"/>
              </a:solidFill>
              <a:latin typeface="Canva Sans"/>
              <a:ea typeface="Canva Sans"/>
              <a:cs typeface="Canva Sans"/>
              <a:sym typeface="Canva Sans"/>
            </a:endParaRPr>
          </a:p>
          <a:p>
            <a:pPr>
              <a:lnSpc>
                <a:spcPts val="3050"/>
              </a:lnSpc>
            </a:pPr>
            <a:endParaRPr lang="en-US" sz="2340" dirty="0">
              <a:solidFill>
                <a:srgbClr val="145FF6"/>
              </a:solidFill>
              <a:latin typeface="Canva Sans"/>
              <a:ea typeface="Canva Sans"/>
              <a:cs typeface="Canva Sans"/>
              <a:sym typeface="Canva Sans"/>
            </a:endParaRPr>
          </a:p>
        </p:txBody>
      </p:sp>
      <p:sp>
        <p:nvSpPr>
          <p:cNvPr id="2" name="TextBox 11">
            <a:extLst>
              <a:ext uri="{FF2B5EF4-FFF2-40B4-BE49-F238E27FC236}">
                <a16:creationId xmlns:a16="http://schemas.microsoft.com/office/drawing/2014/main" id="{CA2DA758-4ABE-4BC0-9CE5-0A570A1B2BF3}"/>
              </a:ext>
            </a:extLst>
          </p:cNvPr>
          <p:cNvSpPr txBox="1"/>
          <p:nvPr/>
        </p:nvSpPr>
        <p:spPr>
          <a:xfrm>
            <a:off x="560900" y="4457700"/>
            <a:ext cx="10183300" cy="841464"/>
          </a:xfrm>
          <a:prstGeom prst="rect">
            <a:avLst/>
          </a:prstGeom>
        </p:spPr>
        <p:txBody>
          <a:bodyPr lIns="0" tIns="0" rIns="0" bIns="0" rtlCol="0" anchor="t"/>
          <a:lstStyle/>
          <a:p>
            <a:pPr lvl="0">
              <a:lnSpc>
                <a:spcPts val="3456"/>
              </a:lnSpc>
              <a:defRPr/>
            </a:pPr>
            <a:r>
              <a:rPr lang="en-US" sz="3171" dirty="0">
                <a:solidFill>
                  <a:srgbClr val="145FF6"/>
                </a:solidFill>
                <a:latin typeface="Neue Machina"/>
                <a:ea typeface="Neue Machina"/>
                <a:cs typeface="Neue Machina"/>
                <a:sym typeface="Neue Machina"/>
              </a:rPr>
              <a:t>ISRAEL DISTRIBUTION</a:t>
            </a:r>
          </a:p>
        </p:txBody>
      </p:sp>
    </p:spTree>
    <p:extLst>
      <p:ext uri="{BB962C8B-B14F-4D97-AF65-F5344CB8AC3E}">
        <p14:creationId xmlns:p14="http://schemas.microsoft.com/office/powerpoint/2010/main" val="5662476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A2514-8629-504E-B9E6-DE7A8EDC878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F68DE67-E0AA-E3E4-7039-B78F26FB8CD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181528C9-C06E-341D-8AA7-157ECCDEC74F}"/>
              </a:ext>
            </a:extLst>
          </p:cNvPr>
          <p:cNvSpPr/>
          <p:nvPr/>
        </p:nvSpPr>
        <p:spPr>
          <a:xfrm>
            <a:off x="0" y="8633841"/>
            <a:ext cx="18288000" cy="1653159"/>
          </a:xfrm>
          <a:custGeom>
            <a:avLst/>
            <a:gdLst/>
            <a:ahLst/>
            <a:cxnLst/>
            <a:rect l="l" t="t" r="r" b="b"/>
            <a:pathLst>
              <a:path w="18288000" h="1653159">
                <a:moveTo>
                  <a:pt x="0" y="0"/>
                </a:moveTo>
                <a:lnTo>
                  <a:pt x="18288000" y="0"/>
                </a:lnTo>
                <a:lnTo>
                  <a:pt x="18288000" y="1653159"/>
                </a:lnTo>
                <a:lnTo>
                  <a:pt x="0" y="1653159"/>
                </a:lnTo>
                <a:lnTo>
                  <a:pt x="0" y="0"/>
                </a:lnTo>
                <a:close/>
              </a:path>
            </a:pathLst>
          </a:custGeom>
          <a:blipFill>
            <a:blip r:embed="rId4"/>
            <a:stretch>
              <a:fillRect t="-208873" b="-428777"/>
            </a:stretch>
          </a:blipFill>
        </p:spPr>
        <p:txBody>
          <a:bodyPr/>
          <a:lstStyle/>
          <a:p>
            <a:endParaRPr lang="en-US"/>
          </a:p>
        </p:txBody>
      </p:sp>
      <p:sp>
        <p:nvSpPr>
          <p:cNvPr id="4" name="Freeform 4">
            <a:extLst>
              <a:ext uri="{FF2B5EF4-FFF2-40B4-BE49-F238E27FC236}">
                <a16:creationId xmlns:a16="http://schemas.microsoft.com/office/drawing/2014/main" id="{C076B4AD-AB40-0642-0E88-48A2BB1AC31F}"/>
              </a:ext>
            </a:extLst>
          </p:cNvPr>
          <p:cNvSpPr/>
          <p:nvPr/>
        </p:nvSpPr>
        <p:spPr>
          <a:xfrm rot="5400000" flipH="1">
            <a:off x="14745081" y="-822074"/>
            <a:ext cx="2720845" cy="4364993"/>
          </a:xfrm>
          <a:custGeom>
            <a:avLst/>
            <a:gdLst/>
            <a:ahLst/>
            <a:cxnLst/>
            <a:rect l="l" t="t" r="r" b="b"/>
            <a:pathLst>
              <a:path w="2720845" h="4364993">
                <a:moveTo>
                  <a:pt x="2720845" y="0"/>
                </a:moveTo>
                <a:lnTo>
                  <a:pt x="0" y="0"/>
                </a:lnTo>
                <a:lnTo>
                  <a:pt x="0" y="4364993"/>
                </a:lnTo>
                <a:lnTo>
                  <a:pt x="2720845" y="4364993"/>
                </a:lnTo>
                <a:lnTo>
                  <a:pt x="2720845" y="0"/>
                </a:lnTo>
                <a:close/>
              </a:path>
            </a:pathLst>
          </a:custGeom>
          <a:blipFill>
            <a:blip r:embed="rId5"/>
            <a:stretch>
              <a:fillRect l="-4" t="-19787"/>
            </a:stretch>
          </a:blipFill>
        </p:spPr>
        <p:txBody>
          <a:bodyPr/>
          <a:lstStyle/>
          <a:p>
            <a:endParaRPr lang="en-US"/>
          </a:p>
        </p:txBody>
      </p:sp>
      <p:sp>
        <p:nvSpPr>
          <p:cNvPr id="5" name="Freeform 5">
            <a:extLst>
              <a:ext uri="{FF2B5EF4-FFF2-40B4-BE49-F238E27FC236}">
                <a16:creationId xmlns:a16="http://schemas.microsoft.com/office/drawing/2014/main" id="{194E6131-62B8-974E-1005-10B2464DDBE7}"/>
              </a:ext>
            </a:extLst>
          </p:cNvPr>
          <p:cNvSpPr/>
          <p:nvPr/>
        </p:nvSpPr>
        <p:spPr>
          <a:xfrm rot="-5400000">
            <a:off x="930716" y="-930716"/>
            <a:ext cx="2503427" cy="4364860"/>
          </a:xfrm>
          <a:custGeom>
            <a:avLst/>
            <a:gdLst/>
            <a:ahLst/>
            <a:cxnLst/>
            <a:rect l="l" t="t" r="r" b="b"/>
            <a:pathLst>
              <a:path w="2503427" h="4364860">
                <a:moveTo>
                  <a:pt x="0" y="0"/>
                </a:moveTo>
                <a:lnTo>
                  <a:pt x="2503427" y="0"/>
                </a:lnTo>
                <a:lnTo>
                  <a:pt x="2503427" y="4364859"/>
                </a:lnTo>
                <a:lnTo>
                  <a:pt x="0" y="4364859"/>
                </a:lnTo>
                <a:lnTo>
                  <a:pt x="0" y="0"/>
                </a:lnTo>
                <a:close/>
              </a:path>
            </a:pathLst>
          </a:custGeom>
          <a:blipFill>
            <a:blip r:embed="rId5"/>
            <a:stretch>
              <a:fillRect t="-19791" r="-8690"/>
            </a:stretch>
          </a:blipFill>
        </p:spPr>
        <p:txBody>
          <a:bodyPr/>
          <a:lstStyle/>
          <a:p>
            <a:endParaRPr lang="en-US"/>
          </a:p>
        </p:txBody>
      </p:sp>
      <p:sp>
        <p:nvSpPr>
          <p:cNvPr id="7" name="TextBox 6">
            <a:extLst>
              <a:ext uri="{FF2B5EF4-FFF2-40B4-BE49-F238E27FC236}">
                <a16:creationId xmlns:a16="http://schemas.microsoft.com/office/drawing/2014/main" id="{2B067DB6-60D0-EB79-A769-922E5CD31702}"/>
              </a:ext>
            </a:extLst>
          </p:cNvPr>
          <p:cNvSpPr txBox="1"/>
          <p:nvPr/>
        </p:nvSpPr>
        <p:spPr>
          <a:xfrm>
            <a:off x="-1" y="4687500"/>
            <a:ext cx="18288000" cy="1205103"/>
          </a:xfrm>
          <a:prstGeom prst="rect">
            <a:avLst/>
          </a:prstGeom>
        </p:spPr>
        <p:txBody>
          <a:bodyPr wrap="square" lIns="0" tIns="0" rIns="0" bIns="0" rtlCol="0" anchor="t">
            <a:spAutoFit/>
          </a:bodyPr>
          <a:lstStyle/>
          <a:p>
            <a:pPr algn="ctr">
              <a:lnSpc>
                <a:spcPts val="9743"/>
              </a:lnSpc>
            </a:pPr>
            <a:r>
              <a:rPr lang="en-US" sz="6959" b="1" spc="702" dirty="0">
                <a:solidFill>
                  <a:srgbClr val="FFFFFF"/>
                </a:solidFill>
                <a:latin typeface="League Spartan"/>
                <a:ea typeface="League Spartan"/>
                <a:cs typeface="League Spartan"/>
                <a:sym typeface="League Spartan"/>
              </a:rPr>
              <a:t>LEGAL &amp; COMPLIANCE</a:t>
            </a:r>
          </a:p>
        </p:txBody>
      </p:sp>
    </p:spTree>
    <p:extLst>
      <p:ext uri="{BB962C8B-B14F-4D97-AF65-F5344CB8AC3E}">
        <p14:creationId xmlns:p14="http://schemas.microsoft.com/office/powerpoint/2010/main" val="20283303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76998" y="419100"/>
            <a:ext cx="4646390" cy="4625702"/>
            <a:chOff x="0" y="0"/>
            <a:chExt cx="6195187" cy="6167603"/>
          </a:xfrm>
        </p:grpSpPr>
        <p:sp>
          <p:nvSpPr>
            <p:cNvPr id="3" name="Freeform 3"/>
            <p:cNvSpPr/>
            <p:nvPr/>
          </p:nvSpPr>
          <p:spPr>
            <a:xfrm>
              <a:off x="-64" y="-31"/>
              <a:ext cx="6195139" cy="6167690"/>
            </a:xfrm>
            <a:custGeom>
              <a:avLst/>
              <a:gdLst/>
              <a:ahLst/>
              <a:cxnLst/>
              <a:rect l="l" t="t" r="r" b="b"/>
              <a:pathLst>
                <a:path w="6195139" h="6167690">
                  <a:moveTo>
                    <a:pt x="3097594" y="31"/>
                  </a:moveTo>
                  <a:cubicBezTo>
                    <a:pt x="1992694" y="-4922"/>
                    <a:pt x="969455" y="581818"/>
                    <a:pt x="415481" y="1538001"/>
                  </a:cubicBezTo>
                  <a:cubicBezTo>
                    <a:pt x="-138493" y="2494184"/>
                    <a:pt x="-138493" y="3673633"/>
                    <a:pt x="415481" y="4629816"/>
                  </a:cubicBezTo>
                  <a:cubicBezTo>
                    <a:pt x="969455" y="5585999"/>
                    <a:pt x="1992694" y="6172485"/>
                    <a:pt x="3097594" y="6167659"/>
                  </a:cubicBezTo>
                  <a:cubicBezTo>
                    <a:pt x="4202621" y="6172612"/>
                    <a:pt x="5225860" y="5585872"/>
                    <a:pt x="5779707" y="4629816"/>
                  </a:cubicBezTo>
                  <a:cubicBezTo>
                    <a:pt x="6333554" y="3673760"/>
                    <a:pt x="6333681" y="2494184"/>
                    <a:pt x="5779707" y="1538001"/>
                  </a:cubicBezTo>
                  <a:cubicBezTo>
                    <a:pt x="5225733" y="581818"/>
                    <a:pt x="4202621" y="-4922"/>
                    <a:pt x="3097594" y="31"/>
                  </a:cubicBezTo>
                  <a:close/>
                </a:path>
              </a:pathLst>
            </a:custGeom>
            <a:blipFill>
              <a:blip r:embed="rId3"/>
              <a:stretch>
                <a:fillRect t="-222" b="-222"/>
              </a:stretch>
            </a:blipFill>
          </p:spPr>
          <p:txBody>
            <a:bodyPr/>
            <a:lstStyle/>
            <a:p>
              <a:endParaRPr lang="en-GB"/>
            </a:p>
          </p:txBody>
        </p:sp>
      </p:grpSp>
      <p:sp>
        <p:nvSpPr>
          <p:cNvPr id="4" name="TextBox 4"/>
          <p:cNvSpPr txBox="1"/>
          <p:nvPr/>
        </p:nvSpPr>
        <p:spPr>
          <a:xfrm>
            <a:off x="471802" y="872461"/>
            <a:ext cx="3300770"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TILL </a:t>
            </a:r>
          </a:p>
        </p:txBody>
      </p:sp>
      <p:sp>
        <p:nvSpPr>
          <p:cNvPr id="5" name="TextBox 5"/>
          <p:cNvSpPr txBox="1"/>
          <p:nvPr/>
        </p:nvSpPr>
        <p:spPr>
          <a:xfrm>
            <a:off x="473754" y="2253082"/>
            <a:ext cx="7722632"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TOLKSDORF</a:t>
            </a:r>
          </a:p>
        </p:txBody>
      </p:sp>
      <p:sp>
        <p:nvSpPr>
          <p:cNvPr id="6" name="TextBox 6"/>
          <p:cNvSpPr txBox="1"/>
          <p:nvPr/>
        </p:nvSpPr>
        <p:spPr>
          <a:xfrm>
            <a:off x="560899" y="5353050"/>
            <a:ext cx="17464049" cy="3798378"/>
          </a:xfrm>
          <a:prstGeom prst="rect">
            <a:avLst/>
          </a:prstGeom>
        </p:spPr>
        <p:txBody>
          <a:bodyPr lIns="0" tIns="0" rIns="0" bIns="0" rtlCol="0" anchor="t">
            <a:spAutoFit/>
          </a:bodyPr>
          <a:lstStyle/>
          <a:p>
            <a:pPr algn="l">
              <a:lnSpc>
                <a:spcPts val="3049"/>
              </a:lnSpc>
            </a:pPr>
            <a:r>
              <a:rPr lang="en-US" sz="2340" dirty="0">
                <a:solidFill>
                  <a:srgbClr val="145FF6"/>
                </a:solidFill>
                <a:latin typeface="Canva Sans"/>
                <a:ea typeface="Canva Sans"/>
                <a:cs typeface="Canva Sans"/>
                <a:sym typeface="Canva Sans"/>
              </a:rPr>
              <a:t>Till Tolksdorf is a senior regulatory and compliance professional with 15 years of experience across banking, alternative investments and European financial regulation.</a:t>
            </a:r>
          </a:p>
          <a:p>
            <a:pPr algn="l">
              <a:lnSpc>
                <a:spcPts val="3049"/>
              </a:lnSpc>
            </a:pPr>
            <a:endParaRPr lang="en-US" sz="2340" dirty="0">
              <a:solidFill>
                <a:srgbClr val="145FF6"/>
              </a:solidFill>
              <a:latin typeface="Canva Sans"/>
              <a:ea typeface="Canva Sans"/>
              <a:cs typeface="Canva Sans"/>
              <a:sym typeface="Canva Sans"/>
            </a:endParaRPr>
          </a:p>
          <a:p>
            <a:pPr algn="l">
              <a:lnSpc>
                <a:spcPts val="3049"/>
              </a:lnSpc>
            </a:pPr>
            <a:r>
              <a:rPr lang="en-US" sz="2340" dirty="0">
                <a:solidFill>
                  <a:srgbClr val="145FF6"/>
                </a:solidFill>
                <a:latin typeface="Canva Sans"/>
                <a:ea typeface="Canva Sans"/>
                <a:cs typeface="Canva Sans"/>
                <a:sym typeface="Canva Sans"/>
              </a:rPr>
              <a:t>He is Managing Director of Nemos Regulatory Solutions, where he advises asset managers and placement firms on regulated distribution and cross-border fundraising across Europe. Till has nine years of regulatory responsibility under the FCA and four years under BaFin, with particular expertise in European fund marketing and distribution requirements.</a:t>
            </a:r>
          </a:p>
          <a:p>
            <a:pPr algn="l">
              <a:lnSpc>
                <a:spcPts val="3050"/>
              </a:lnSpc>
            </a:pPr>
            <a:r>
              <a:rPr lang="en-US" sz="2340" dirty="0">
                <a:solidFill>
                  <a:srgbClr val="145FF6"/>
                </a:solidFill>
                <a:latin typeface="Canva Sans"/>
                <a:ea typeface="Canva Sans"/>
                <a:cs typeface="Canva Sans"/>
                <a:sym typeface="Canva Sans"/>
              </a:rPr>
              <a:t>Previously, he was Managing Director and Partner at </a:t>
            </a:r>
            <a:r>
              <a:rPr lang="en-US" sz="2340" dirty="0" err="1">
                <a:solidFill>
                  <a:srgbClr val="145FF6"/>
                </a:solidFill>
                <a:latin typeface="Canva Sans"/>
                <a:ea typeface="Canva Sans"/>
                <a:cs typeface="Canva Sans"/>
                <a:sym typeface="Canva Sans"/>
              </a:rPr>
              <a:t>Arbour</a:t>
            </a:r>
            <a:r>
              <a:rPr lang="en-US" sz="2340" dirty="0">
                <a:solidFill>
                  <a:srgbClr val="145FF6"/>
                </a:solidFill>
                <a:latin typeface="Canva Sans"/>
                <a:ea typeface="Canva Sans"/>
                <a:cs typeface="Canva Sans"/>
                <a:sym typeface="Canva Sans"/>
              </a:rPr>
              <a:t> Partners and held senior roles at ProCredit Bank. He brings extensive experience navigating the regulatory requirements associated with institutional fundraising across European markets.</a:t>
            </a:r>
          </a:p>
          <a:p>
            <a:pPr algn="l">
              <a:lnSpc>
                <a:spcPts val="3050"/>
              </a:lnSpc>
            </a:pPr>
            <a:endParaRPr lang="en-US" sz="2340" dirty="0">
              <a:solidFill>
                <a:srgbClr val="145FF6"/>
              </a:solidFill>
              <a:latin typeface="Canva Sans"/>
              <a:ea typeface="Canva Sans"/>
              <a:cs typeface="Canva Sans"/>
              <a:sym typeface="Canva Sans"/>
            </a:endParaRPr>
          </a:p>
        </p:txBody>
      </p:sp>
      <p:sp>
        <p:nvSpPr>
          <p:cNvPr id="7" name="TextBox 7"/>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a:solidFill>
                  <a:srgbClr val="145FF6"/>
                </a:solidFill>
                <a:latin typeface="Neue Machina"/>
                <a:ea typeface="Neue Machina"/>
                <a:cs typeface="Neue Machina"/>
                <a:sym typeface="Neue Machina"/>
              </a:rPr>
              <a:t>EUROPEAN COMPLIANCE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52528" y="441627"/>
            <a:ext cx="4646324" cy="4625673"/>
            <a:chOff x="0" y="0"/>
            <a:chExt cx="6195098" cy="6167564"/>
          </a:xfrm>
        </p:grpSpPr>
        <p:sp>
          <p:nvSpPr>
            <p:cNvPr id="3" name="Freeform 3"/>
            <p:cNvSpPr/>
            <p:nvPr/>
          </p:nvSpPr>
          <p:spPr>
            <a:xfrm>
              <a:off x="-16" y="-31"/>
              <a:ext cx="6195092" cy="6167563"/>
            </a:xfrm>
            <a:custGeom>
              <a:avLst/>
              <a:gdLst/>
              <a:ahLst/>
              <a:cxnLst/>
              <a:rect l="l" t="t" r="r" b="b"/>
              <a:pathLst>
                <a:path w="6195092" h="6167563">
                  <a:moveTo>
                    <a:pt x="3097546" y="31"/>
                  </a:moveTo>
                  <a:cubicBezTo>
                    <a:pt x="1992519" y="-4922"/>
                    <a:pt x="969280" y="581818"/>
                    <a:pt x="415433" y="1537874"/>
                  </a:cubicBezTo>
                  <a:cubicBezTo>
                    <a:pt x="-138414" y="2493930"/>
                    <a:pt x="-138541" y="3673506"/>
                    <a:pt x="415433" y="4629689"/>
                  </a:cubicBezTo>
                  <a:cubicBezTo>
                    <a:pt x="969407" y="5585872"/>
                    <a:pt x="1992519" y="6172485"/>
                    <a:pt x="3097546" y="6167532"/>
                  </a:cubicBezTo>
                  <a:cubicBezTo>
                    <a:pt x="4202573" y="6172485"/>
                    <a:pt x="5225812" y="5585745"/>
                    <a:pt x="5779659" y="4629689"/>
                  </a:cubicBezTo>
                  <a:cubicBezTo>
                    <a:pt x="6333506" y="3673633"/>
                    <a:pt x="6333633" y="2494057"/>
                    <a:pt x="5779659" y="1537874"/>
                  </a:cubicBezTo>
                  <a:cubicBezTo>
                    <a:pt x="5225685" y="581691"/>
                    <a:pt x="4202573" y="-4922"/>
                    <a:pt x="3097546" y="31"/>
                  </a:cubicBezTo>
                  <a:close/>
                </a:path>
              </a:pathLst>
            </a:custGeom>
            <a:blipFill>
              <a:blip r:embed="rId2"/>
              <a:stretch>
                <a:fillRect t="-223" b="-223"/>
              </a:stretch>
            </a:blipFill>
          </p:spPr>
          <p:txBody>
            <a:bodyPr/>
            <a:lstStyle/>
            <a:p>
              <a:endParaRPr lang="en-GB"/>
            </a:p>
          </p:txBody>
        </p:sp>
      </p:grpSp>
      <p:sp>
        <p:nvSpPr>
          <p:cNvPr id="4" name="TextBox 4"/>
          <p:cNvSpPr txBox="1"/>
          <p:nvPr/>
        </p:nvSpPr>
        <p:spPr>
          <a:xfrm>
            <a:off x="471802" y="872461"/>
            <a:ext cx="12405998" cy="1524000"/>
          </a:xfrm>
          <a:prstGeom prst="rect">
            <a:avLst/>
          </a:prstGeom>
        </p:spPr>
        <p:txBody>
          <a:bodyPr wrap="square" lIns="0" tIns="0" rIns="0" bIns="0" rtlCol="0" anchor="t">
            <a:spAutoFit/>
          </a:bodyPr>
          <a:lstStyle/>
          <a:p>
            <a:pPr algn="l">
              <a:lnSpc>
                <a:spcPts val="11999"/>
              </a:lnSpc>
            </a:pPr>
            <a:r>
              <a:rPr lang="en-US" sz="9999" dirty="0">
                <a:solidFill>
                  <a:srgbClr val="145FF6"/>
                </a:solidFill>
                <a:latin typeface="Neue Machina"/>
                <a:ea typeface="Neue Machina"/>
                <a:cs typeface="Neue Machina"/>
                <a:sym typeface="Neue Machina"/>
              </a:rPr>
              <a:t>CHONG SIAN</a:t>
            </a:r>
          </a:p>
        </p:txBody>
      </p:sp>
      <p:sp>
        <p:nvSpPr>
          <p:cNvPr id="5" name="TextBox 5"/>
          <p:cNvSpPr txBox="1"/>
          <p:nvPr/>
        </p:nvSpPr>
        <p:spPr>
          <a:xfrm>
            <a:off x="473754" y="2253082"/>
            <a:ext cx="2495550"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LIM</a:t>
            </a:r>
          </a:p>
        </p:txBody>
      </p:sp>
      <p:sp>
        <p:nvSpPr>
          <p:cNvPr id="6" name="TextBox 6"/>
          <p:cNvSpPr txBox="1"/>
          <p:nvPr/>
        </p:nvSpPr>
        <p:spPr>
          <a:xfrm>
            <a:off x="560899" y="5545264"/>
            <a:ext cx="17464049" cy="4910589"/>
          </a:xfrm>
          <a:prstGeom prst="rect">
            <a:avLst/>
          </a:prstGeom>
        </p:spPr>
        <p:txBody>
          <a:bodyPr lIns="0" tIns="0" rIns="0" bIns="0" rtlCol="0" anchor="t">
            <a:spAutoFit/>
          </a:bodyPr>
          <a:lstStyle/>
          <a:p>
            <a:pPr algn="l">
              <a:lnSpc>
                <a:spcPts val="3233"/>
              </a:lnSpc>
            </a:pPr>
            <a:r>
              <a:rPr lang="en-US" sz="2340" dirty="0">
                <a:solidFill>
                  <a:srgbClr val="145FF6"/>
                </a:solidFill>
                <a:latin typeface="Canva Sans"/>
                <a:ea typeface="Canva Sans"/>
                <a:cs typeface="Canva Sans"/>
                <a:sym typeface="Canva Sans"/>
              </a:rPr>
              <a:t>Chong Sian Lim is a senior regulatory and compliance professional with extensive experience across financial services, governance, risk management and financial crime compliance in Singapore.</a:t>
            </a:r>
          </a:p>
          <a:p>
            <a:pPr algn="l">
              <a:lnSpc>
                <a:spcPts val="3233"/>
              </a:lnSpc>
            </a:pPr>
            <a:endParaRPr lang="en-US" sz="2340" dirty="0">
              <a:solidFill>
                <a:srgbClr val="145FF6"/>
              </a:solidFill>
              <a:latin typeface="Canva Sans"/>
              <a:ea typeface="Canva Sans"/>
              <a:cs typeface="Canva Sans"/>
              <a:sym typeface="Canva Sans"/>
            </a:endParaRPr>
          </a:p>
          <a:p>
            <a:pPr algn="l">
              <a:lnSpc>
                <a:spcPts val="3233"/>
              </a:lnSpc>
            </a:pPr>
            <a:r>
              <a:rPr lang="en-US" sz="2340" dirty="0">
                <a:solidFill>
                  <a:srgbClr val="145FF6"/>
                </a:solidFill>
                <a:latin typeface="Canva Sans"/>
                <a:ea typeface="Canva Sans"/>
                <a:cs typeface="Canva Sans"/>
                <a:sym typeface="Canva Sans"/>
              </a:rPr>
              <a:t>He is currently Head of Compliance at Conduit Group, where he is responsible for regulatory compliance across the Group’s two MAS-licensed entities. His expertise spans regulatory compliance, AML/CFT, governance and risk, supporting the distribution and management of investment products within Singapore’s regulated financial services market.</a:t>
            </a:r>
          </a:p>
          <a:p>
            <a:pPr algn="l">
              <a:lnSpc>
                <a:spcPts val="3236"/>
              </a:lnSpc>
            </a:pPr>
            <a:r>
              <a:rPr lang="en-US" sz="2340" dirty="0">
                <a:solidFill>
                  <a:srgbClr val="145FF6"/>
                </a:solidFill>
                <a:latin typeface="Canva Sans"/>
                <a:ea typeface="Canva Sans"/>
                <a:cs typeface="Canva Sans"/>
                <a:sym typeface="Canva Sans"/>
              </a:rPr>
              <a:t>Chong Sian is a Certified Anti-Money Laundering Specialist (CAMS), an IBF Advanced-certified compliance professional and holds qualifications in regulatory compliance and governance, risk and compliance from the International Compliance Association.</a:t>
            </a:r>
          </a:p>
          <a:p>
            <a:pPr algn="l">
              <a:lnSpc>
                <a:spcPts val="3711"/>
              </a:lnSpc>
            </a:pPr>
            <a:endParaRPr lang="en-US" sz="2340" dirty="0">
              <a:solidFill>
                <a:srgbClr val="145FF6"/>
              </a:solidFill>
              <a:latin typeface="Canva Sans"/>
              <a:ea typeface="Canva Sans"/>
              <a:cs typeface="Canva Sans"/>
              <a:sym typeface="Canva Sans"/>
            </a:endParaRPr>
          </a:p>
          <a:p>
            <a:pPr algn="l">
              <a:lnSpc>
                <a:spcPts val="3050"/>
              </a:lnSpc>
            </a:pPr>
            <a:endParaRPr lang="en-US" sz="2340" dirty="0">
              <a:solidFill>
                <a:srgbClr val="145FF6"/>
              </a:solidFill>
              <a:latin typeface="Canva Sans"/>
              <a:ea typeface="Canva Sans"/>
              <a:cs typeface="Canva Sans"/>
              <a:sym typeface="Canva Sans"/>
            </a:endParaRPr>
          </a:p>
          <a:p>
            <a:pPr algn="l">
              <a:lnSpc>
                <a:spcPts val="3050"/>
              </a:lnSpc>
            </a:pPr>
            <a:endParaRPr lang="en-US" sz="2340" dirty="0">
              <a:solidFill>
                <a:srgbClr val="145FF6"/>
              </a:solidFill>
              <a:latin typeface="Canva Sans"/>
              <a:ea typeface="Canva Sans"/>
              <a:cs typeface="Canva Sans"/>
              <a:sym typeface="Canva Sans"/>
            </a:endParaRPr>
          </a:p>
        </p:txBody>
      </p:sp>
      <p:sp>
        <p:nvSpPr>
          <p:cNvPr id="7" name="TextBox 7"/>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dirty="0">
                <a:solidFill>
                  <a:srgbClr val="145FF6"/>
                </a:solidFill>
                <a:latin typeface="Neue Machina"/>
                <a:ea typeface="Neue Machina"/>
                <a:cs typeface="Neue Machina"/>
                <a:sym typeface="Neue Machina"/>
              </a:rPr>
              <a:t>APAC COMPLIANCE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52528" y="489423"/>
            <a:ext cx="4646324" cy="4625673"/>
            <a:chOff x="0" y="0"/>
            <a:chExt cx="6195098" cy="6167564"/>
          </a:xfrm>
        </p:grpSpPr>
        <p:sp>
          <p:nvSpPr>
            <p:cNvPr id="3" name="Freeform 3"/>
            <p:cNvSpPr/>
            <p:nvPr/>
          </p:nvSpPr>
          <p:spPr>
            <a:xfrm>
              <a:off x="-16" y="-31"/>
              <a:ext cx="6195092" cy="6167563"/>
            </a:xfrm>
            <a:custGeom>
              <a:avLst/>
              <a:gdLst/>
              <a:ahLst/>
              <a:cxnLst/>
              <a:rect l="l" t="t" r="r" b="b"/>
              <a:pathLst>
                <a:path w="6195092" h="6167563">
                  <a:moveTo>
                    <a:pt x="3097546" y="31"/>
                  </a:moveTo>
                  <a:cubicBezTo>
                    <a:pt x="1992519" y="-4922"/>
                    <a:pt x="969280" y="581818"/>
                    <a:pt x="415433" y="1537874"/>
                  </a:cubicBezTo>
                  <a:cubicBezTo>
                    <a:pt x="-138414" y="2493930"/>
                    <a:pt x="-138541" y="3673506"/>
                    <a:pt x="415433" y="4629689"/>
                  </a:cubicBezTo>
                  <a:cubicBezTo>
                    <a:pt x="969407" y="5585872"/>
                    <a:pt x="1992519" y="6172485"/>
                    <a:pt x="3097546" y="6167532"/>
                  </a:cubicBezTo>
                  <a:cubicBezTo>
                    <a:pt x="4202573" y="6172485"/>
                    <a:pt x="5225812" y="5585745"/>
                    <a:pt x="5779659" y="4629689"/>
                  </a:cubicBezTo>
                  <a:cubicBezTo>
                    <a:pt x="6333506" y="3673633"/>
                    <a:pt x="6333633" y="2494057"/>
                    <a:pt x="5779659" y="1537874"/>
                  </a:cubicBezTo>
                  <a:cubicBezTo>
                    <a:pt x="5225685" y="581691"/>
                    <a:pt x="4202573" y="-4922"/>
                    <a:pt x="3097546" y="31"/>
                  </a:cubicBezTo>
                  <a:close/>
                </a:path>
              </a:pathLst>
            </a:custGeom>
            <a:blipFill>
              <a:blip r:embed="rId3"/>
              <a:stretch>
                <a:fillRect t="-223" b="-223"/>
              </a:stretch>
            </a:blipFill>
          </p:spPr>
          <p:txBody>
            <a:bodyPr/>
            <a:lstStyle/>
            <a:p>
              <a:endParaRPr lang="en-GB"/>
            </a:p>
          </p:txBody>
        </p:sp>
      </p:grpSp>
      <p:sp>
        <p:nvSpPr>
          <p:cNvPr id="4" name="TextBox 4"/>
          <p:cNvSpPr txBox="1"/>
          <p:nvPr/>
        </p:nvSpPr>
        <p:spPr>
          <a:xfrm>
            <a:off x="471802" y="872461"/>
            <a:ext cx="6634282"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GEOFFREY</a:t>
            </a:r>
          </a:p>
        </p:txBody>
      </p:sp>
      <p:sp>
        <p:nvSpPr>
          <p:cNvPr id="5" name="TextBox 5"/>
          <p:cNvSpPr txBox="1"/>
          <p:nvPr/>
        </p:nvSpPr>
        <p:spPr>
          <a:xfrm>
            <a:off x="473754" y="2253082"/>
            <a:ext cx="6074212" cy="1524000"/>
          </a:xfrm>
          <a:prstGeom prst="rect">
            <a:avLst/>
          </a:prstGeom>
        </p:spPr>
        <p:txBody>
          <a:bodyPr lIns="0" tIns="0" rIns="0" bIns="0" rtlCol="0" anchor="t">
            <a:spAutoFit/>
          </a:bodyPr>
          <a:lstStyle/>
          <a:p>
            <a:pPr algn="l">
              <a:lnSpc>
                <a:spcPts val="11999"/>
              </a:lnSpc>
            </a:pPr>
            <a:r>
              <a:rPr lang="en-US" sz="9999">
                <a:solidFill>
                  <a:srgbClr val="145FF6"/>
                </a:solidFill>
                <a:latin typeface="Neue Machina"/>
                <a:ea typeface="Neue Machina"/>
                <a:cs typeface="Neue Machina"/>
                <a:sym typeface="Neue Machina"/>
              </a:rPr>
              <a:t>WEBSTER</a:t>
            </a:r>
          </a:p>
        </p:txBody>
      </p:sp>
      <p:sp>
        <p:nvSpPr>
          <p:cNvPr id="6" name="TextBox 6"/>
          <p:cNvSpPr txBox="1"/>
          <p:nvPr/>
        </p:nvSpPr>
        <p:spPr>
          <a:xfrm>
            <a:off x="560899" y="4902097"/>
            <a:ext cx="17464049" cy="6139179"/>
          </a:xfrm>
          <a:prstGeom prst="rect">
            <a:avLst/>
          </a:prstGeom>
        </p:spPr>
        <p:txBody>
          <a:bodyPr lIns="0" tIns="0" rIns="0" bIns="0" rtlCol="0" anchor="t">
            <a:spAutoFit/>
          </a:bodyPr>
          <a:lstStyle/>
          <a:p>
            <a:pPr algn="l">
              <a:lnSpc>
                <a:spcPts val="3236"/>
              </a:lnSpc>
            </a:pPr>
            <a:endParaRPr dirty="0"/>
          </a:p>
          <a:p>
            <a:pPr algn="l">
              <a:lnSpc>
                <a:spcPts val="3233"/>
              </a:lnSpc>
            </a:pPr>
            <a:endParaRPr dirty="0"/>
          </a:p>
          <a:p>
            <a:pPr algn="l">
              <a:lnSpc>
                <a:spcPts val="3233"/>
              </a:lnSpc>
            </a:pPr>
            <a:r>
              <a:rPr lang="en-US" sz="2340" dirty="0">
                <a:solidFill>
                  <a:srgbClr val="145FF6"/>
                </a:solidFill>
                <a:latin typeface="Canva Sans"/>
                <a:ea typeface="Canva Sans"/>
                <a:cs typeface="Canva Sans"/>
                <a:sym typeface="Canva Sans"/>
              </a:rPr>
              <a:t>Geoffrey Webster is a senior financial services executive with more than 30 years of experience across broker-dealer operations, compliance, finance, sales and trading.</a:t>
            </a:r>
          </a:p>
          <a:p>
            <a:pPr algn="l">
              <a:lnSpc>
                <a:spcPts val="3233"/>
              </a:lnSpc>
            </a:pPr>
            <a:r>
              <a:rPr lang="en-US" sz="2340" dirty="0">
                <a:solidFill>
                  <a:srgbClr val="145FF6"/>
                </a:solidFill>
                <a:latin typeface="Canva Sans"/>
                <a:ea typeface="Canva Sans"/>
                <a:cs typeface="Canva Sans"/>
                <a:sym typeface="Canva Sans"/>
              </a:rPr>
              <a:t>He is Co-Founder and Chief Compliance Officer of Castle Hill Capital Partners, where he built and oversees the firm’s broker-dealer infrastructure across compliance, operations and finance, supporting capital raising and private placement activity across alternative investment strategies. </a:t>
            </a:r>
          </a:p>
          <a:p>
            <a:pPr algn="l">
              <a:lnSpc>
                <a:spcPts val="3233"/>
              </a:lnSpc>
            </a:pPr>
            <a:endParaRPr lang="en-US" sz="2340" dirty="0">
              <a:solidFill>
                <a:srgbClr val="145FF6"/>
              </a:solidFill>
              <a:latin typeface="Canva Sans"/>
              <a:ea typeface="Canva Sans"/>
              <a:cs typeface="Canva Sans"/>
              <a:sym typeface="Canva Sans"/>
            </a:endParaRPr>
          </a:p>
          <a:p>
            <a:pPr algn="l">
              <a:lnSpc>
                <a:spcPts val="3236"/>
              </a:lnSpc>
            </a:pPr>
            <a:r>
              <a:rPr lang="en-US" sz="2340" dirty="0">
                <a:solidFill>
                  <a:srgbClr val="145FF6"/>
                </a:solidFill>
                <a:latin typeface="Canva Sans"/>
                <a:ea typeface="Canva Sans"/>
                <a:cs typeface="Canva Sans"/>
                <a:sym typeface="Canva Sans"/>
              </a:rPr>
              <a:t>Previously, Geoffrey held leadership roles at Morgan Stanley and Goldman Sachs, supporting institutional clients, trading businesses and operational functions. He holds a B.S. in Finance from Bentley University and multiple FINRA registrations, including Series 7, 24, 27 and 79</a:t>
            </a:r>
          </a:p>
          <a:p>
            <a:pPr algn="l">
              <a:lnSpc>
                <a:spcPts val="3236"/>
              </a:lnSpc>
            </a:pPr>
            <a:endParaRPr lang="en-US" sz="2340" dirty="0">
              <a:solidFill>
                <a:srgbClr val="145FF6"/>
              </a:solidFill>
              <a:latin typeface="Canva Sans"/>
              <a:ea typeface="Canva Sans"/>
              <a:cs typeface="Canva Sans"/>
              <a:sym typeface="Canva Sans"/>
            </a:endParaRPr>
          </a:p>
          <a:p>
            <a:pPr algn="l">
              <a:lnSpc>
                <a:spcPts val="3711"/>
              </a:lnSpc>
            </a:pPr>
            <a:endParaRPr lang="en-US" sz="2340" dirty="0">
              <a:solidFill>
                <a:srgbClr val="145FF6"/>
              </a:solidFill>
              <a:latin typeface="Canva Sans"/>
              <a:ea typeface="Canva Sans"/>
              <a:cs typeface="Canva Sans"/>
              <a:sym typeface="Canva Sans"/>
            </a:endParaRPr>
          </a:p>
          <a:p>
            <a:pPr algn="l">
              <a:lnSpc>
                <a:spcPts val="3050"/>
              </a:lnSpc>
            </a:pPr>
            <a:endParaRPr lang="en-US" sz="2340" dirty="0">
              <a:solidFill>
                <a:srgbClr val="145FF6"/>
              </a:solidFill>
              <a:latin typeface="Canva Sans"/>
              <a:ea typeface="Canva Sans"/>
              <a:cs typeface="Canva Sans"/>
              <a:sym typeface="Canva Sans"/>
            </a:endParaRPr>
          </a:p>
          <a:p>
            <a:pPr algn="l">
              <a:lnSpc>
                <a:spcPts val="3050"/>
              </a:lnSpc>
            </a:pPr>
            <a:endParaRPr lang="en-US" sz="2340" dirty="0">
              <a:solidFill>
                <a:srgbClr val="145FF6"/>
              </a:solidFill>
              <a:latin typeface="Canva Sans"/>
              <a:ea typeface="Canva Sans"/>
              <a:cs typeface="Canva Sans"/>
              <a:sym typeface="Canva Sans"/>
            </a:endParaRPr>
          </a:p>
        </p:txBody>
      </p:sp>
      <p:sp>
        <p:nvSpPr>
          <p:cNvPr id="7" name="TextBox 7"/>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a:solidFill>
                  <a:srgbClr val="145FF6"/>
                </a:solidFill>
                <a:latin typeface="Neue Machina"/>
                <a:ea typeface="Neue Machina"/>
                <a:cs typeface="Neue Machina"/>
                <a:sym typeface="Neue Machina"/>
              </a:rPr>
              <a:t>US COMPLIANCE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71802" y="872461"/>
            <a:ext cx="5395598" cy="1471300"/>
          </a:xfrm>
          <a:prstGeom prst="rect">
            <a:avLst/>
          </a:prstGeom>
        </p:spPr>
        <p:txBody>
          <a:bodyPr wrap="square" lIns="0" tIns="0" rIns="0" bIns="0" rtlCol="0" anchor="t">
            <a:spAutoFit/>
          </a:bodyPr>
          <a:lstStyle/>
          <a:p>
            <a:pPr algn="l">
              <a:lnSpc>
                <a:spcPts val="11999"/>
              </a:lnSpc>
            </a:pPr>
            <a:r>
              <a:rPr lang="en-US" sz="9999" dirty="0">
                <a:solidFill>
                  <a:srgbClr val="145FF6"/>
                </a:solidFill>
                <a:latin typeface="Neue Machina"/>
                <a:ea typeface="Neue Machina"/>
                <a:cs typeface="Neue Machina"/>
                <a:sym typeface="Neue Machina"/>
              </a:rPr>
              <a:t>GERRY</a:t>
            </a:r>
          </a:p>
        </p:txBody>
      </p:sp>
      <p:sp>
        <p:nvSpPr>
          <p:cNvPr id="5" name="TextBox 5"/>
          <p:cNvSpPr txBox="1"/>
          <p:nvPr/>
        </p:nvSpPr>
        <p:spPr>
          <a:xfrm>
            <a:off x="473754" y="2253082"/>
            <a:ext cx="6460446" cy="1471300"/>
          </a:xfrm>
          <a:prstGeom prst="rect">
            <a:avLst/>
          </a:prstGeom>
        </p:spPr>
        <p:txBody>
          <a:bodyPr wrap="square" lIns="0" tIns="0" rIns="0" bIns="0" rtlCol="0" anchor="t">
            <a:spAutoFit/>
          </a:bodyPr>
          <a:lstStyle/>
          <a:p>
            <a:pPr algn="l">
              <a:lnSpc>
                <a:spcPts val="11999"/>
              </a:lnSpc>
            </a:pPr>
            <a:r>
              <a:rPr lang="en-US" sz="9999" dirty="0">
                <a:solidFill>
                  <a:srgbClr val="145FF6"/>
                </a:solidFill>
                <a:latin typeface="Neue Machina"/>
                <a:ea typeface="Neue Machina"/>
                <a:cs typeface="Neue Machina"/>
                <a:sym typeface="Neue Machina"/>
              </a:rPr>
              <a:t>MORGAN</a:t>
            </a:r>
          </a:p>
        </p:txBody>
      </p:sp>
      <p:sp>
        <p:nvSpPr>
          <p:cNvPr id="6" name="TextBox 6"/>
          <p:cNvSpPr txBox="1"/>
          <p:nvPr/>
        </p:nvSpPr>
        <p:spPr>
          <a:xfrm>
            <a:off x="560899" y="5828254"/>
            <a:ext cx="17464049" cy="2097241"/>
          </a:xfrm>
          <a:prstGeom prst="rect">
            <a:avLst/>
          </a:prstGeom>
        </p:spPr>
        <p:txBody>
          <a:bodyPr lIns="0" tIns="0" rIns="0" bIns="0" rtlCol="0" anchor="t">
            <a:spAutoFit/>
          </a:bodyPr>
          <a:lstStyle/>
          <a:p>
            <a:pPr algn="l">
              <a:lnSpc>
                <a:spcPts val="3296"/>
              </a:lnSpc>
            </a:pPr>
            <a:r>
              <a:rPr lang="en-GB" sz="2340" spc="2" dirty="0">
                <a:solidFill>
                  <a:srgbClr val="145FF6"/>
                </a:solidFill>
                <a:latin typeface="Canva Sans"/>
                <a:ea typeface="Canva Sans"/>
                <a:cs typeface="Canva Sans"/>
                <a:sym typeface="Canva Sans"/>
              </a:rPr>
              <a:t>Gerry Morgan is a senior compliance and financial services professional with more than 20 years of experience across regulatory compliance, management consulting and accountancy. He is a Director at City Capital Consulting, where he advises financial services firms on FCA regulatory requirements, compliance frameworks and business operations. Gerry also supports regulated investment managers on governance and ongoing compliance matters</a:t>
            </a:r>
            <a:endParaRPr lang="en-US" sz="2340" spc="2" dirty="0">
              <a:solidFill>
                <a:srgbClr val="145FF6"/>
              </a:solidFill>
              <a:latin typeface="Canva Sans"/>
              <a:ea typeface="Canva Sans"/>
              <a:cs typeface="Canva Sans"/>
              <a:sym typeface="Canva Sans"/>
            </a:endParaRPr>
          </a:p>
          <a:p>
            <a:pPr algn="l">
              <a:lnSpc>
                <a:spcPts val="3394"/>
              </a:lnSpc>
            </a:pPr>
            <a:endParaRPr lang="en-US" sz="2340" spc="2" dirty="0">
              <a:solidFill>
                <a:srgbClr val="145FF6"/>
              </a:solidFill>
              <a:latin typeface="Canva Sans"/>
              <a:ea typeface="Canva Sans"/>
              <a:cs typeface="Canva Sans"/>
              <a:sym typeface="Canva Sans"/>
            </a:endParaRPr>
          </a:p>
        </p:txBody>
      </p:sp>
      <p:sp>
        <p:nvSpPr>
          <p:cNvPr id="7" name="TextBox 7"/>
          <p:cNvSpPr txBox="1"/>
          <p:nvPr/>
        </p:nvSpPr>
        <p:spPr>
          <a:xfrm>
            <a:off x="560899" y="4486275"/>
            <a:ext cx="10183301" cy="453922"/>
          </a:xfrm>
          <a:prstGeom prst="rect">
            <a:avLst/>
          </a:prstGeom>
        </p:spPr>
        <p:txBody>
          <a:bodyPr lIns="0" tIns="0" rIns="0" bIns="0" rtlCol="0" anchor="t">
            <a:spAutoFit/>
          </a:bodyPr>
          <a:lstStyle/>
          <a:p>
            <a:pPr algn="l">
              <a:lnSpc>
                <a:spcPts val="3456"/>
              </a:lnSpc>
            </a:pPr>
            <a:r>
              <a:rPr lang="en-US" sz="3171" dirty="0">
                <a:solidFill>
                  <a:srgbClr val="145FF6"/>
                </a:solidFill>
                <a:latin typeface="Neue Machina"/>
                <a:ea typeface="Neue Machina"/>
                <a:cs typeface="Neue Machina"/>
                <a:sym typeface="Neue Machina"/>
              </a:rPr>
              <a:t>UK COMPLIANCE</a:t>
            </a:r>
          </a:p>
        </p:txBody>
      </p:sp>
      <p:grpSp>
        <p:nvGrpSpPr>
          <p:cNvPr id="8" name="Group 2">
            <a:extLst>
              <a:ext uri="{FF2B5EF4-FFF2-40B4-BE49-F238E27FC236}">
                <a16:creationId xmlns:a16="http://schemas.microsoft.com/office/drawing/2014/main" id="{DACE9A73-27A5-D371-23C9-8AC1DF0A0B8E}"/>
              </a:ext>
            </a:extLst>
          </p:cNvPr>
          <p:cNvGrpSpPr/>
          <p:nvPr/>
        </p:nvGrpSpPr>
        <p:grpSpPr>
          <a:xfrm>
            <a:off x="12056682" y="463544"/>
            <a:ext cx="4687395" cy="4679956"/>
            <a:chOff x="0" y="0"/>
            <a:chExt cx="6249860" cy="6239942"/>
          </a:xfrm>
        </p:grpSpPr>
        <p:sp>
          <p:nvSpPr>
            <p:cNvPr id="9" name="Freeform 3">
              <a:extLst>
                <a:ext uri="{FF2B5EF4-FFF2-40B4-BE49-F238E27FC236}">
                  <a16:creationId xmlns:a16="http://schemas.microsoft.com/office/drawing/2014/main" id="{624F4E88-656B-EB8E-CD38-E6740BF2ABEE}"/>
                </a:ext>
              </a:extLst>
            </p:cNvPr>
            <p:cNvSpPr/>
            <p:nvPr/>
          </p:nvSpPr>
          <p:spPr>
            <a:xfrm>
              <a:off x="133779" y="0"/>
              <a:ext cx="5982255" cy="6239891"/>
            </a:xfrm>
            <a:custGeom>
              <a:avLst/>
              <a:gdLst/>
              <a:ahLst/>
              <a:cxnLst/>
              <a:rect l="l" t="t" r="r" b="b"/>
              <a:pathLst>
                <a:path w="5982255" h="6239891">
                  <a:moveTo>
                    <a:pt x="3004137" y="0"/>
                  </a:moveTo>
                  <a:cubicBezTo>
                    <a:pt x="2999819" y="0"/>
                    <a:pt x="2995374" y="0"/>
                    <a:pt x="2991056" y="0"/>
                  </a:cubicBezTo>
                  <a:cubicBezTo>
                    <a:pt x="2986738" y="0"/>
                    <a:pt x="2982293" y="0"/>
                    <a:pt x="2977975" y="0"/>
                  </a:cubicBezTo>
                  <a:cubicBezTo>
                    <a:pt x="1915874" y="0"/>
                    <a:pt x="933783" y="592709"/>
                    <a:pt x="401145" y="1555877"/>
                  </a:cubicBezTo>
                  <a:cubicBezTo>
                    <a:pt x="-133652" y="2523109"/>
                    <a:pt x="-133779" y="3716655"/>
                    <a:pt x="401145" y="4684014"/>
                  </a:cubicBezTo>
                  <a:cubicBezTo>
                    <a:pt x="933910" y="5647436"/>
                    <a:pt x="1916001" y="6239891"/>
                    <a:pt x="2977975" y="6239891"/>
                  </a:cubicBezTo>
                  <a:cubicBezTo>
                    <a:pt x="2982293" y="6239891"/>
                    <a:pt x="2986738" y="6239891"/>
                    <a:pt x="2991056" y="6239891"/>
                  </a:cubicBezTo>
                  <a:cubicBezTo>
                    <a:pt x="2995374" y="6239891"/>
                    <a:pt x="2999819" y="6239891"/>
                    <a:pt x="3004137" y="6239891"/>
                  </a:cubicBezTo>
                  <a:cubicBezTo>
                    <a:pt x="4066238" y="6239891"/>
                    <a:pt x="5048329" y="5647182"/>
                    <a:pt x="5580967" y="4684014"/>
                  </a:cubicBezTo>
                  <a:cubicBezTo>
                    <a:pt x="6115891" y="3716782"/>
                    <a:pt x="6116145" y="2523236"/>
                    <a:pt x="5580967" y="1555877"/>
                  </a:cubicBezTo>
                  <a:cubicBezTo>
                    <a:pt x="5048202" y="592455"/>
                    <a:pt x="4066238" y="0"/>
                    <a:pt x="3004137" y="0"/>
                  </a:cubicBezTo>
                  <a:close/>
                </a:path>
              </a:pathLst>
            </a:custGeom>
            <a:blipFill>
              <a:blip r:embed="rId3"/>
              <a:stretch>
                <a:fillRect l="-2153" r="-2153"/>
              </a:stretch>
            </a:blipFill>
          </p:spPr>
          <p:txBody>
            <a:bodyPr/>
            <a:lstStyle/>
            <a:p>
              <a:endParaRPr lang="en-GB"/>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257251" y="-20555"/>
            <a:ext cx="1958864" cy="595598"/>
          </a:xfrm>
          <a:prstGeom prst="rect">
            <a:avLst/>
          </a:prstGeom>
        </p:spPr>
        <p:txBody>
          <a:bodyPr lIns="0" tIns="0" rIns="0" bIns="0" rtlCol="0" anchor="t">
            <a:spAutoFit/>
          </a:bodyPr>
          <a:lstStyle/>
          <a:p>
            <a:pPr algn="l">
              <a:lnSpc>
                <a:spcPts val="5489"/>
              </a:lnSpc>
            </a:pPr>
            <a:r>
              <a:rPr lang="en-US" sz="2195" spc="10" dirty="0">
                <a:solidFill>
                  <a:srgbClr val="FFFFFF"/>
                </a:solidFill>
                <a:latin typeface="Open Sans"/>
                <a:ea typeface="Open Sans"/>
                <a:cs typeface="Open Sans"/>
                <a:sym typeface="Open Sans"/>
              </a:rPr>
              <a:t>DISCLAIMERS</a:t>
            </a:r>
          </a:p>
        </p:txBody>
      </p:sp>
      <p:sp>
        <p:nvSpPr>
          <p:cNvPr id="4" name="TextBox 4"/>
          <p:cNvSpPr txBox="1"/>
          <p:nvPr/>
        </p:nvSpPr>
        <p:spPr>
          <a:xfrm>
            <a:off x="257251" y="766086"/>
            <a:ext cx="1470993" cy="595598"/>
          </a:xfrm>
          <a:prstGeom prst="rect">
            <a:avLst/>
          </a:prstGeom>
        </p:spPr>
        <p:txBody>
          <a:bodyPr lIns="0" tIns="0" rIns="0" bIns="0" rtlCol="0" anchor="t">
            <a:spAutoFit/>
          </a:bodyPr>
          <a:lstStyle/>
          <a:p>
            <a:pPr algn="l">
              <a:lnSpc>
                <a:spcPts val="5489"/>
              </a:lnSpc>
            </a:pPr>
            <a:r>
              <a:rPr lang="en-US" sz="2195" spc="10">
                <a:solidFill>
                  <a:srgbClr val="FFFFFF"/>
                </a:solidFill>
                <a:latin typeface="Open Sans"/>
                <a:ea typeface="Open Sans"/>
                <a:cs typeface="Open Sans"/>
                <a:sym typeface="Open Sans"/>
              </a:rPr>
              <a:t>Regulation</a:t>
            </a:r>
          </a:p>
        </p:txBody>
      </p:sp>
      <p:sp>
        <p:nvSpPr>
          <p:cNvPr id="5" name="TextBox 5"/>
          <p:cNvSpPr txBox="1"/>
          <p:nvPr/>
        </p:nvSpPr>
        <p:spPr>
          <a:xfrm>
            <a:off x="634870" y="1568672"/>
            <a:ext cx="79934" cy="181994"/>
          </a:xfrm>
          <a:prstGeom prst="rect">
            <a:avLst/>
          </a:prstGeom>
        </p:spPr>
        <p:txBody>
          <a:bodyPr lIns="0" tIns="0" rIns="0" bIns="0" rtlCol="0" anchor="t">
            <a:spAutoFit/>
          </a:bodyPr>
          <a:lstStyle/>
          <a:p>
            <a:pPr algn="l">
              <a:lnSpc>
                <a:spcPts val="1097"/>
              </a:lnSpc>
            </a:pPr>
            <a:r>
              <a:rPr lang="en-US" sz="2195">
                <a:solidFill>
                  <a:srgbClr val="FFFFFF"/>
                </a:solidFill>
                <a:latin typeface="Inter"/>
                <a:ea typeface="Inter"/>
                <a:cs typeface="Inter"/>
                <a:sym typeface="Inter"/>
              </a:rPr>
              <a:t> </a:t>
            </a:r>
          </a:p>
        </p:txBody>
      </p:sp>
      <p:sp>
        <p:nvSpPr>
          <p:cNvPr id="6" name="TextBox 6"/>
          <p:cNvSpPr txBox="1"/>
          <p:nvPr/>
        </p:nvSpPr>
        <p:spPr>
          <a:xfrm>
            <a:off x="257251" y="6114431"/>
            <a:ext cx="2861196" cy="366998"/>
          </a:xfrm>
          <a:prstGeom prst="rect">
            <a:avLst/>
          </a:prstGeom>
        </p:spPr>
        <p:txBody>
          <a:bodyPr lIns="0" tIns="0" rIns="0" bIns="0" rtlCol="0" anchor="t">
            <a:spAutoFit/>
          </a:bodyPr>
          <a:lstStyle/>
          <a:p>
            <a:pPr algn="l">
              <a:lnSpc>
                <a:spcPts val="3074"/>
              </a:lnSpc>
            </a:pPr>
            <a:r>
              <a:rPr lang="en-US" sz="2195" spc="10">
                <a:solidFill>
                  <a:srgbClr val="FFFFFF"/>
                </a:solidFill>
                <a:latin typeface="Open Sans"/>
                <a:ea typeface="Open Sans"/>
                <a:cs typeface="Open Sans"/>
                <a:sym typeface="Open Sans"/>
              </a:rPr>
              <a:t>Conditions of access</a:t>
            </a:r>
          </a:p>
        </p:txBody>
      </p:sp>
      <p:sp>
        <p:nvSpPr>
          <p:cNvPr id="7" name="TextBox 7"/>
          <p:cNvSpPr txBox="1"/>
          <p:nvPr/>
        </p:nvSpPr>
        <p:spPr>
          <a:xfrm>
            <a:off x="257251" y="3336379"/>
            <a:ext cx="17505702" cy="2351408"/>
          </a:xfrm>
          <a:prstGeom prst="rect">
            <a:avLst/>
          </a:prstGeom>
        </p:spPr>
        <p:txBody>
          <a:bodyPr lIns="0" tIns="0" rIns="0" bIns="0" rtlCol="0" anchor="t">
            <a:spAutoFit/>
          </a:bodyPr>
          <a:lstStyle/>
          <a:p>
            <a:pPr algn="l">
              <a:lnSpc>
                <a:spcPts val="3100"/>
              </a:lnSpc>
            </a:pPr>
            <a:r>
              <a:rPr lang="en-US" sz="2195">
                <a:solidFill>
                  <a:srgbClr val="FFFFFF"/>
                </a:solidFill>
                <a:latin typeface="Inter"/>
                <a:ea typeface="Inter"/>
                <a:cs typeface="Inter"/>
                <a:sym typeface="Inter"/>
              </a:rPr>
              <a:t>AA Advisors is a placement agent of investment funds and related services around the world. Such activities are always limited to introduction, product promotion, relationship, and marketing. They exclude reception and transmission of fund orders, holding client cash or securities, underwriting of securities issues and providing legal, tax and accounting advice. Its activities are dedicated exclusively to professional or qualified or accredited investors, as defined in the different jurisdictions in which AA Advisors operates. AA Advisors does not offer its services to retail investors, unless they want to opt for professional investor status and satisfy the conditions set by the law.</a:t>
            </a:r>
          </a:p>
        </p:txBody>
      </p:sp>
      <p:sp>
        <p:nvSpPr>
          <p:cNvPr id="8" name="TextBox 8"/>
          <p:cNvSpPr txBox="1"/>
          <p:nvPr/>
        </p:nvSpPr>
        <p:spPr>
          <a:xfrm>
            <a:off x="257251" y="1378172"/>
            <a:ext cx="17639414" cy="372494"/>
          </a:xfrm>
          <a:prstGeom prst="rect">
            <a:avLst/>
          </a:prstGeom>
        </p:spPr>
        <p:txBody>
          <a:bodyPr lIns="0" tIns="0" rIns="0" bIns="0" rtlCol="0" anchor="t">
            <a:spAutoFit/>
          </a:bodyPr>
          <a:lstStyle/>
          <a:p>
            <a:pPr algn="l">
              <a:lnSpc>
                <a:spcPts val="3096"/>
              </a:lnSpc>
            </a:pPr>
            <a:r>
              <a:rPr lang="en-US" sz="2195">
                <a:solidFill>
                  <a:srgbClr val="FFFFFF"/>
                </a:solidFill>
                <a:latin typeface="Inter"/>
                <a:ea typeface="Inter"/>
                <a:cs typeface="Inter"/>
                <a:sym typeface="Inter"/>
              </a:rPr>
              <a:t>AA Advisors Europe </a:t>
            </a:r>
            <a:r>
              <a:rPr lang="en-US" sz="2195" dirty="0">
                <a:solidFill>
                  <a:srgbClr val="FFFFFF"/>
                </a:solidFill>
                <a:latin typeface="Inter"/>
                <a:ea typeface="Inter"/>
                <a:cs typeface="Inter"/>
                <a:sym typeface="Inter"/>
              </a:rPr>
              <a:t>Limited is Registered in England, Company Number 07681716. AA Advisors is an FCA registered and regulated </a:t>
            </a:r>
          </a:p>
        </p:txBody>
      </p:sp>
      <p:sp>
        <p:nvSpPr>
          <p:cNvPr id="9" name="TextBox 9"/>
          <p:cNvSpPr txBox="1"/>
          <p:nvPr/>
        </p:nvSpPr>
        <p:spPr>
          <a:xfrm>
            <a:off x="257251" y="1771364"/>
            <a:ext cx="13294985" cy="372494"/>
          </a:xfrm>
          <a:prstGeom prst="rect">
            <a:avLst/>
          </a:prstGeom>
        </p:spPr>
        <p:txBody>
          <a:bodyPr lIns="0" tIns="0" rIns="0" bIns="0" rtlCol="0" anchor="t">
            <a:spAutoFit/>
          </a:bodyPr>
          <a:lstStyle/>
          <a:p>
            <a:pPr algn="l">
              <a:lnSpc>
                <a:spcPts val="3096"/>
              </a:lnSpc>
            </a:pPr>
            <a:r>
              <a:rPr lang="en-US" sz="2195">
                <a:solidFill>
                  <a:srgbClr val="FFFFFF"/>
                </a:solidFill>
                <a:latin typeface="Inter"/>
                <a:ea typeface="Inter"/>
                <a:cs typeface="Inter"/>
                <a:sym typeface="Inter"/>
              </a:rPr>
              <a:t>leading placement agent in the alternatives industry assisting firms through their distribution cycle.</a:t>
            </a:r>
          </a:p>
        </p:txBody>
      </p:sp>
      <p:sp>
        <p:nvSpPr>
          <p:cNvPr id="10" name="TextBox 10"/>
          <p:cNvSpPr txBox="1"/>
          <p:nvPr/>
        </p:nvSpPr>
        <p:spPr>
          <a:xfrm>
            <a:off x="1763801" y="6879812"/>
            <a:ext cx="80020" cy="382381"/>
          </a:xfrm>
          <a:prstGeom prst="rect">
            <a:avLst/>
          </a:prstGeom>
        </p:spPr>
        <p:txBody>
          <a:bodyPr lIns="0" tIns="0" rIns="0" bIns="0" rtlCol="0" anchor="t">
            <a:spAutoFit/>
          </a:bodyPr>
          <a:lstStyle/>
          <a:p>
            <a:pPr algn="l">
              <a:lnSpc>
                <a:spcPts val="3106"/>
              </a:lnSpc>
            </a:pPr>
            <a:r>
              <a:rPr lang="en-US" sz="2198">
                <a:solidFill>
                  <a:srgbClr val="FFFFFF"/>
                </a:solidFill>
                <a:latin typeface="Inter"/>
                <a:ea typeface="Inter"/>
                <a:cs typeface="Inter"/>
                <a:sym typeface="Inter"/>
              </a:rPr>
              <a:t> </a:t>
            </a:r>
          </a:p>
        </p:txBody>
      </p:sp>
      <p:sp>
        <p:nvSpPr>
          <p:cNvPr id="11" name="TextBox 11"/>
          <p:cNvSpPr txBox="1"/>
          <p:nvPr/>
        </p:nvSpPr>
        <p:spPr>
          <a:xfrm>
            <a:off x="257251" y="7275033"/>
            <a:ext cx="17689211" cy="2744553"/>
          </a:xfrm>
          <a:prstGeom prst="rect">
            <a:avLst/>
          </a:prstGeom>
        </p:spPr>
        <p:txBody>
          <a:bodyPr lIns="0" tIns="0" rIns="0" bIns="0" rtlCol="0" anchor="t">
            <a:spAutoFit/>
          </a:bodyPr>
          <a:lstStyle/>
          <a:p>
            <a:pPr algn="l">
              <a:lnSpc>
                <a:spcPts val="3102"/>
              </a:lnSpc>
            </a:pPr>
            <a:r>
              <a:rPr lang="en-US" sz="2195" dirty="0">
                <a:solidFill>
                  <a:srgbClr val="FFFFFF"/>
                </a:solidFill>
                <a:latin typeface="Inter"/>
                <a:ea typeface="Inter"/>
                <a:cs typeface="Inter"/>
                <a:sym typeface="Inter"/>
              </a:rPr>
              <a:t>manner nor at offering the subscription or sale of securities. The presentation presents the activities of AA Advisors as well as the characteristics of the services which the company offers in several distinct jurisdictions. It belongs to the person who consults it to make sure that the regulation which is applicable to him/her does not prohibit him to subscribe the products or services subjected to other jurisdictions laws and regulations. The access to the products and services being reproduced on the site, if any, can be subject to restrictions with regard to certain investors or countries, either under the terms of general prohibitions, or under the terms of rules of marketing by asset managers and their agents. Consequently, no information on products or services presented on the site will be provided by AA Advisors to a person if it is aware that the law which is applicable to him/her prohibits it.</a:t>
            </a:r>
          </a:p>
        </p:txBody>
      </p:sp>
      <p:sp>
        <p:nvSpPr>
          <p:cNvPr id="12" name="TextBox 12"/>
          <p:cNvSpPr txBox="1"/>
          <p:nvPr/>
        </p:nvSpPr>
        <p:spPr>
          <a:xfrm>
            <a:off x="257251" y="2570264"/>
            <a:ext cx="2991050" cy="367360"/>
          </a:xfrm>
          <a:prstGeom prst="rect">
            <a:avLst/>
          </a:prstGeom>
        </p:spPr>
        <p:txBody>
          <a:bodyPr lIns="0" tIns="0" rIns="0" bIns="0" rtlCol="0" anchor="t">
            <a:spAutoFit/>
          </a:bodyPr>
          <a:lstStyle/>
          <a:p>
            <a:pPr algn="l">
              <a:lnSpc>
                <a:spcPts val="3077"/>
              </a:lnSpc>
            </a:pPr>
            <a:r>
              <a:rPr lang="en-US" sz="2198" spc="10">
                <a:solidFill>
                  <a:srgbClr val="FFFFFF"/>
                </a:solidFill>
                <a:latin typeface="Open Sans"/>
                <a:ea typeface="Open Sans"/>
                <a:cs typeface="Open Sans"/>
                <a:sym typeface="Open Sans"/>
              </a:rPr>
              <a:t>Exclusion of activities</a:t>
            </a:r>
          </a:p>
        </p:txBody>
      </p:sp>
      <p:sp>
        <p:nvSpPr>
          <p:cNvPr id="13" name="TextBox 13"/>
          <p:cNvSpPr txBox="1"/>
          <p:nvPr/>
        </p:nvSpPr>
        <p:spPr>
          <a:xfrm>
            <a:off x="257251" y="6889337"/>
            <a:ext cx="17227134" cy="372856"/>
          </a:xfrm>
          <a:prstGeom prst="rect">
            <a:avLst/>
          </a:prstGeom>
        </p:spPr>
        <p:txBody>
          <a:bodyPr lIns="0" tIns="0" rIns="0" bIns="0" rtlCol="0" anchor="t">
            <a:spAutoFit/>
          </a:bodyPr>
          <a:lstStyle/>
          <a:p>
            <a:pPr algn="l">
              <a:lnSpc>
                <a:spcPts val="3077"/>
              </a:lnSpc>
            </a:pPr>
            <a:r>
              <a:rPr lang="en-US" sz="2198">
                <a:solidFill>
                  <a:srgbClr val="FFFFFF"/>
                </a:solidFill>
                <a:latin typeface="Inter"/>
                <a:ea typeface="Inter"/>
                <a:cs typeface="Inter"/>
                <a:sym typeface="Inter"/>
              </a:rPr>
              <a:t>Information contained on the present site are disclosed for information purposes exclusively. They do not aim at soliciting in any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c6b47448-6b35-4cc2-8a85-e787c0933e94}" enabled="0" method="" siteId="{c6b47448-6b35-4cc2-8a85-e787c0933e94}" removed="1"/>
</clbl:labelList>
</file>

<file path=docProps/app.xml><?xml version="1.0" encoding="utf-8"?>
<Properties xmlns="http://schemas.openxmlformats.org/officeDocument/2006/extended-properties" xmlns:vt="http://schemas.openxmlformats.org/officeDocument/2006/docPropsVTypes">
  <TotalTime>4501</TotalTime>
  <Words>6918</Words>
  <Application>Microsoft Office PowerPoint</Application>
  <PresentationFormat>Custom</PresentationFormat>
  <Paragraphs>735</Paragraphs>
  <Slides>56</Slides>
  <Notes>24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56</vt:i4>
      </vt:variant>
    </vt:vector>
  </HeadingPairs>
  <TitlesOfParts>
    <vt:vector size="68" baseType="lpstr">
      <vt:lpstr>Arial</vt:lpstr>
      <vt:lpstr>Aptos</vt:lpstr>
      <vt:lpstr>Times New Roman</vt:lpstr>
      <vt:lpstr>Open Sans</vt:lpstr>
      <vt:lpstr>Neue Machina</vt:lpstr>
      <vt:lpstr>Arimo Medium</vt:lpstr>
      <vt:lpstr>Arimo</vt:lpstr>
      <vt:lpstr>League Spartan</vt:lpstr>
      <vt:lpstr>Canva Sans</vt:lpstr>
      <vt:lpstr>Calibri</vt:lpstr>
      <vt:lpstr>Inter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 Advisors Corporate Presentation_July 2025.pdf</dc:title>
  <dc:creator>Daly, Alexandra</dc:creator>
  <cp:lastModifiedBy>Joanna Koczuk</cp:lastModifiedBy>
  <cp:revision>98</cp:revision>
  <cp:lastPrinted>2025-08-07T13:27:17Z</cp:lastPrinted>
  <dcterms:created xsi:type="dcterms:W3CDTF">2006-08-16T00:00:00Z</dcterms:created>
  <dcterms:modified xsi:type="dcterms:W3CDTF">2026-10-14T16:42:18Z</dcterms:modified>
  <dc:identifier>DAGvSVK-vYo</dc:identifier>
</cp:coreProperties>
</file>